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5" r:id="rId14"/>
    <p:sldId id="263" r:id="rId15"/>
    <p:sldId id="274" r:id="rId16"/>
    <p:sldId id="272" r:id="rId17"/>
    <p:sldId id="273" r:id="rId18"/>
    <p:sldId id="271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DAC9BD-382E-4438-BC51-847BB091BF32}">
  <a:tblStyle styleId="{F6DAC9BD-382E-4438-BC51-847BB091BF32}" styleName="Table_0"/>
  <a:tblStyle styleId="{A8F5D1F0-574A-4481-A2FD-AAC4034C6D98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7"/>
    <p:restoredTop sz="50000"/>
  </p:normalViewPr>
  <p:slideViewPr>
    <p:cSldViewPr snapToGrid="0" snapToObjects="1">
      <p:cViewPr varScale="1">
        <p:scale>
          <a:sx n="57" d="100"/>
          <a:sy n="57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9529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Shuai’s Comment on this Presentation: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Title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-Define Problem(Why we have to do this project)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-Measure Problem(What is current status, unsolved problems?)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-Analyze Problem(What approach we are planning to do?)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-Implementation(How we did it? What have we achieved?)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-Future work/Unsolved Challenges(What we failed!)</a:t>
            </a:r>
          </a:p>
        </p:txBody>
      </p:sp>
    </p:spTree>
    <p:extLst>
      <p:ext uri="{BB962C8B-B14F-4D97-AF65-F5344CB8AC3E}">
        <p14:creationId xmlns:p14="http://schemas.microsoft.com/office/powerpoint/2010/main" val="290269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Aashiq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Right hand rule complexities due to random shape of obstacles, no access to wall follow opcodes in create2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we would have to use DFS along with it any way to keep track of visited grids...</a:t>
            </a:r>
          </a:p>
        </p:txBody>
      </p:sp>
    </p:spTree>
    <p:extLst>
      <p:ext uri="{BB962C8B-B14F-4D97-AF65-F5344CB8AC3E}">
        <p14:creationId xmlns:p14="http://schemas.microsoft.com/office/powerpoint/2010/main" val="1724983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6087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Aashiq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Right hand rule complexities due to random shape of obstacles, no access to wall follow opcodes in create2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we would have to use DFS along with it any way to keep track of visited grids...</a:t>
            </a:r>
          </a:p>
        </p:txBody>
      </p:sp>
    </p:spTree>
    <p:extLst>
      <p:ext uri="{BB962C8B-B14F-4D97-AF65-F5344CB8AC3E}">
        <p14:creationId xmlns:p14="http://schemas.microsoft.com/office/powerpoint/2010/main" val="1825178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Meha (Shuai: this is the same with slide 8?)</a:t>
            </a:r>
          </a:p>
        </p:txBody>
      </p:sp>
    </p:spTree>
    <p:extLst>
      <p:ext uri="{BB962C8B-B14F-4D97-AF65-F5344CB8AC3E}">
        <p14:creationId xmlns:p14="http://schemas.microsoft.com/office/powerpoint/2010/main" val="616498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Tmotes more accurate, but less precise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We calibrated each Tmotes individually because n and A parameters are totally different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Estimotes more precise, but less accurate</a:t>
            </a:r>
          </a:p>
        </p:txBody>
      </p:sp>
    </p:spTree>
    <p:extLst>
      <p:ext uri="{BB962C8B-B14F-4D97-AF65-F5344CB8AC3E}">
        <p14:creationId xmlns:p14="http://schemas.microsoft.com/office/powerpoint/2010/main" val="361573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35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 we need this slide? Maybe as a conclusion? (Shuai)</a:t>
            </a:r>
          </a:p>
        </p:txBody>
      </p:sp>
    </p:spTree>
    <p:extLst>
      <p:ext uri="{BB962C8B-B14F-4D97-AF65-F5344CB8AC3E}">
        <p14:creationId xmlns:p14="http://schemas.microsoft.com/office/powerpoint/2010/main" val="1889857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 slide should have a useful summarizing diagram</a:t>
            </a:r>
          </a:p>
        </p:txBody>
      </p:sp>
    </p:spTree>
    <p:extLst>
      <p:ext uri="{BB962C8B-B14F-4D97-AF65-F5344CB8AC3E}">
        <p14:creationId xmlns:p14="http://schemas.microsoft.com/office/powerpoint/2010/main" val="1551073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Possible future work to improve?</a:t>
            </a:r>
          </a:p>
        </p:txBody>
      </p:sp>
    </p:spTree>
    <p:extLst>
      <p:ext uri="{BB962C8B-B14F-4D97-AF65-F5344CB8AC3E}">
        <p14:creationId xmlns:p14="http://schemas.microsoft.com/office/powerpoint/2010/main" val="119223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Explain why we need to do this project? What is the significant of it?</a:t>
            </a:r>
          </a:p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 dirty="0"/>
              <a:t>1 approach to talk about our motivation: current technology sucks! Has to have cameras, some are inaccurate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Show what are we trying to achieve: Wasn’t that cool if we can Map the room without using cameras! (Blind mapping!) 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 dirty="0"/>
              <a:t>Note: Existing RF only localization implementation: Fingerprinting(Early 1990’s MIT), Maximum Likelihood Estimation(Early 2000’s Michigan), Sequence-based Localization(Mid 2000’s USC), Ultra Wide Band-based localization(10cm-scale accuracy)</a:t>
            </a:r>
          </a:p>
        </p:txBody>
      </p:sp>
    </p:spTree>
    <p:extLst>
      <p:ext uri="{BB962C8B-B14F-4D97-AF65-F5344CB8AC3E}">
        <p14:creationId xmlns:p14="http://schemas.microsoft.com/office/powerpoint/2010/main" val="162303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This slide shows our initial approach on the Project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need to mention what/how/why we changed in later slides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1. Animation for RSSI to distance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2. animation for Triangulation</a:t>
            </a:r>
          </a:p>
        </p:txBody>
      </p:sp>
    </p:spTree>
    <p:extLst>
      <p:ext uri="{BB962C8B-B14F-4D97-AF65-F5344CB8AC3E}">
        <p14:creationId xmlns:p14="http://schemas.microsoft.com/office/powerpoint/2010/main" val="95663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Explain our approach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might say Tmote and Estimote did not met our expectation?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 order to guarantee our customer satisfaction, we used fingerprinting???</a:t>
            </a:r>
          </a:p>
        </p:txBody>
      </p:sp>
    </p:spTree>
    <p:extLst>
      <p:ext uri="{BB962C8B-B14F-4D97-AF65-F5344CB8AC3E}">
        <p14:creationId xmlns:p14="http://schemas.microsoft.com/office/powerpoint/2010/main" val="205416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95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31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We have to adjust the rotation based on ground surface?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Not exactly 90 degrees</a:t>
            </a:r>
          </a:p>
        </p:txBody>
      </p:sp>
    </p:spTree>
    <p:extLst>
      <p:ext uri="{BB962C8B-B14F-4D97-AF65-F5344CB8AC3E}">
        <p14:creationId xmlns:p14="http://schemas.microsoft.com/office/powerpoint/2010/main" val="65179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Aashiq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Right hand rule complexities due to random shape of obstacles, no access to wall follow opcodes in create2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And we would have to use DFS along with it any way to keep track of visited grids...</a:t>
            </a:r>
          </a:p>
        </p:txBody>
      </p:sp>
    </p:spTree>
    <p:extLst>
      <p:ext uri="{BB962C8B-B14F-4D97-AF65-F5344CB8AC3E}">
        <p14:creationId xmlns:p14="http://schemas.microsoft.com/office/powerpoint/2010/main" val="1732593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Aashiq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Right hand rule complexities due to random shape of obstacles, no access to wall follow opcodes in create2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we would have to use DFS along with it any way to keep track of visited grids...</a:t>
            </a:r>
          </a:p>
        </p:txBody>
      </p:sp>
    </p:spTree>
    <p:extLst>
      <p:ext uri="{BB962C8B-B14F-4D97-AF65-F5344CB8AC3E}">
        <p14:creationId xmlns:p14="http://schemas.microsoft.com/office/powerpoint/2010/main" val="197509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6858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0287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716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0574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4003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7432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435292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7"/>
          <p:cNvSpPr/>
          <p:nvPr/>
        </p:nvSpPr>
        <p:spPr>
          <a:xfrm rot="10800000" flipH="1">
            <a:off x="0" y="4333875"/>
            <a:ext cx="9144000" cy="381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hape 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1027" y="178595"/>
            <a:ext cx="561300" cy="5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7700" y="4846521"/>
            <a:ext cx="1822200" cy="1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102" y="4603731"/>
            <a:ext cx="1741800" cy="352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468700" y="996625"/>
            <a:ext cx="5134500" cy="1102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Roomba + 2D Mapping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398200" y="2856325"/>
            <a:ext cx="5275500" cy="722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0"/>
              <a:t>EE 579 Final Project Presentation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 b="0" i="1">
                <a:solidFill>
                  <a:srgbClr val="000000"/>
                </a:solidFill>
              </a:rPr>
              <a:t>Aashiq Ahmed, Shuai Chen, Meha Deora, Douglas Hu </a:t>
            </a:r>
          </a:p>
        </p:txBody>
      </p:sp>
      <p:pic>
        <p:nvPicPr>
          <p:cNvPr id="25" name="Shape 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602" y="666499"/>
            <a:ext cx="2552150" cy="34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54325" y="185875"/>
            <a:ext cx="49884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DFS/BFS Design Decisions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75" y="1368075"/>
            <a:ext cx="4692799" cy="212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274" y="1368075"/>
            <a:ext cx="3783775" cy="2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Roomba Path Visualization over time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Simulation: DFS for the Roomba movement and BFS(in simulation) when backtracking</a:t>
            </a:r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 sz="1800" b="1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When Integrating, to get map obtained with the motes,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We </a:t>
            </a:r>
            <a:r>
              <a:rPr lang="en" sz="1800" b="1"/>
              <a:t>record every location the roomba rotates</a:t>
            </a:r>
            <a:r>
              <a:rPr lang="en" sz="1800"/>
              <a:t>,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Through this </a:t>
            </a:r>
            <a:r>
              <a:rPr lang="en" sz="1800" b="1"/>
              <a:t>we can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-</a:t>
            </a:r>
            <a:r>
              <a:rPr lang="en" sz="1800" b="1"/>
              <a:t>Recreate Path</a:t>
            </a:r>
            <a:r>
              <a:rPr lang="en" sz="1800"/>
              <a:t> taken using locations as line starting and ending points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-</a:t>
            </a:r>
            <a:r>
              <a:rPr lang="en" sz="1800" b="1"/>
              <a:t>And</a:t>
            </a:r>
            <a:r>
              <a:rPr lang="en" sz="1800"/>
              <a:t> </a:t>
            </a:r>
            <a:r>
              <a:rPr lang="en" sz="1800" b="1"/>
              <a:t>visualize each of the obstacles as closed circles</a:t>
            </a:r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lvl="0" rtl="0">
              <a:spcBef>
                <a:spcPts val="0"/>
              </a:spcBef>
              <a:buNone/>
            </a:pPr>
            <a:endParaRPr sz="1800" b="1"/>
          </a:p>
          <a:p>
            <a:pPr lvl="0" rtl="0">
              <a:spcBef>
                <a:spcPts val="0"/>
              </a:spcBef>
              <a:buNone/>
            </a:pPr>
            <a:endParaRPr sz="1800" b="1"/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638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Roomba Mapping Integration with Tmotes and Estimotes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5749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Indoor Localization Design Decisions</a:t>
            </a:r>
          </a:p>
        </p:txBody>
      </p:sp>
      <p:graphicFrame>
        <p:nvGraphicFramePr>
          <p:cNvPr id="127" name="Shape 127"/>
          <p:cNvGraphicFramePr/>
          <p:nvPr/>
        </p:nvGraphicFramePr>
        <p:xfrm>
          <a:off x="740500" y="1218425"/>
          <a:ext cx="7239000" cy="2986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Tmotes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Beacons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Pozyx(UWB)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IEEE802.15.4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IEEE802.15.4,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IEEE802.15.3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Light,Temperature,Humidity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sensor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Accelerometer sensor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Pressure sensor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2.4GHz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2.4GHz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3.5GHz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Cheap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Cheap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Expensive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0.5 -1m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10 cm</a:t>
                      </a: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40m range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40m range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200m range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882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0445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7949" y="1017724"/>
            <a:ext cx="6796051" cy="32938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9" name="Shape 89"/>
          <p:cNvGraphicFramePr/>
          <p:nvPr>
            <p:extLst>
              <p:ext uri="{D42A27DB-BD31-4B8C-83A1-F6EECF244321}">
                <p14:modId xmlns:p14="http://schemas.microsoft.com/office/powerpoint/2010/main" val="47610415"/>
              </p:ext>
            </p:extLst>
          </p:nvPr>
        </p:nvGraphicFramePr>
        <p:xfrm>
          <a:off x="2356236" y="1014425"/>
          <a:ext cx="6779475" cy="3300475"/>
        </p:xfrm>
        <a:graphic>
          <a:graphicData uri="http://schemas.openxmlformats.org/drawingml/2006/table">
            <a:tbl>
              <a:tblPr>
                <a:noFill/>
                <a:tableStyleId>{F6DAC9BD-382E-4438-BC51-847BB091BF32}</a:tableStyleId>
              </a:tblPr>
              <a:tblGrid>
                <a:gridCol w="753275"/>
                <a:gridCol w="753275"/>
                <a:gridCol w="753275"/>
                <a:gridCol w="753275"/>
                <a:gridCol w="753275"/>
                <a:gridCol w="753275"/>
                <a:gridCol w="753275"/>
                <a:gridCol w="753275"/>
                <a:gridCol w="753275"/>
              </a:tblGrid>
              <a:tr h="880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b="1"/>
                        <a:t>Tmotes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b="1"/>
                        <a:t>without rotating...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b="1" dirty="0" err="1"/>
                        <a:t>Estimotes</a:t>
                      </a:r>
                      <a:endParaRPr lang="en" sz="1000" b="1"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actual location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estimated loc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error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dirty="0"/>
                        <a:t>x range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y range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estimated loc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error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x range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y range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(1,1)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(1.32, 1.04)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0.1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(0.0, 3.8)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(0.0, 3.57)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(3.25, 3.00)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9.06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(3.16, 3.37)</a:t>
                      </a:r>
                    </a:p>
                  </a:txBody>
                  <a:tcPr marL="28575" marR="28575" marT="19050" marB="19050" anchor="b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(2.71, 3.49)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(2,2)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(1.32, 3.30)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2.2</a:t>
                      </a:r>
                    </a:p>
                  </a:txBody>
                  <a:tcPr marL="28575" marR="28575" marT="19050" marB="19050" anchor="b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(0, 2.88)</a:t>
                      </a:r>
                    </a:p>
                  </a:txBody>
                  <a:tcPr marL="28575" marR="28575" marT="19050" marB="19050" anchor="b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(1.33, 4.8)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(1.67, 3.87)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3.61</a:t>
                      </a:r>
                    </a:p>
                  </a:txBody>
                  <a:tcPr marL="28575" marR="28575" marT="19050" marB="19050" anchor="b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(1.39, 2.93)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(2.44, 4.24)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(3,3)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(0.58, 3.91)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6.68</a:t>
                      </a:r>
                    </a:p>
                  </a:txBody>
                  <a:tcPr marL="28575" marR="28575" marT="19050" marB="19050" anchor="b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(0.0, 1.85)</a:t>
                      </a:r>
                    </a:p>
                  </a:txBody>
                  <a:tcPr marL="28575" marR="28575" marT="19050" marB="19050" anchor="b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(2.14, 4.8)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(2.60, 3.60)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0.52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(2.04, 2.88)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(2.78, 4.40)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dirty="0"/>
                        <a:t>(1,3)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(1.95, 3.03)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0.91</a:t>
                      </a:r>
                    </a:p>
                  </a:txBody>
                  <a:tcPr marL="28575" marR="28575" marT="19050" marB="19050" anchor="b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(0.0, 3.8)</a:t>
                      </a:r>
                    </a:p>
                  </a:txBody>
                  <a:tcPr marL="28575" marR="28575" marT="19050" marB="19050" anchor="b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(1.74, 4.8)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(1.53, 3.85)</a:t>
                      </a: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1.01</a:t>
                      </a:r>
                    </a:p>
                  </a:txBody>
                  <a:tcPr marL="28575" marR="28575" marT="19050" marB="19050" anchor="b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(1.26, 1.54)</a:t>
                      </a:r>
                    </a:p>
                  </a:txBody>
                  <a:tcPr marL="28575" marR="28575" marT="19050" marB="19050" anchor="b"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000" dirty="0"/>
                        <a:t>(3.84, 4.32)</a:t>
                      </a:r>
                    </a:p>
                  </a:txBody>
                  <a:tcPr marL="28575" marR="28575" marT="19050" marB="19050" anchor="b"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6691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Hardware limitations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475" y="1654075"/>
            <a:ext cx="21526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3325" y="984000"/>
            <a:ext cx="2124099" cy="6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50" y="2082700"/>
            <a:ext cx="2435772" cy="17145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132" idx="3"/>
            <a:endCxn id="3" idx="2"/>
          </p:cNvCxnSpPr>
          <p:nvPr/>
        </p:nvCxnSpPr>
        <p:spPr>
          <a:xfrm flipV="1">
            <a:off x="3202125" y="1654075"/>
            <a:ext cx="170325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2"/>
            <a:endCxn id="2" idx="1"/>
          </p:cNvCxnSpPr>
          <p:nvPr/>
        </p:nvCxnSpPr>
        <p:spPr>
          <a:xfrm>
            <a:off x="4905375" y="1654075"/>
            <a:ext cx="1336675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2059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5 Python Modules: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Roomba Drive &amp; Sensors API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Tmote Trilateration Library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Paho MQTT Subscriber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DFS/BFS Mapping Script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en" sz="1800"/>
              <a:t>Turtle Visualization/ Simulation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Easy to use: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/>
              <a:t>“import roomba”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800"/>
              <a:t>“import trilateration”</a:t>
            </a:r>
          </a:p>
          <a:p>
            <a:pPr lvl="0" indent="457200">
              <a:spcBef>
                <a:spcPts val="0"/>
              </a:spcBef>
              <a:buNone/>
            </a:pPr>
            <a:r>
              <a:rPr lang="en" sz="1800"/>
              <a:t>“import mqtt-paho-subscriber”</a:t>
            </a:r>
          </a:p>
          <a:p>
            <a:pPr lvl="0">
              <a:spcBef>
                <a:spcPts val="0"/>
              </a:spcBef>
              <a:buNone/>
            </a:pPr>
            <a:endParaRPr sz="1800" b="1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9859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Deliverables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275" y="2205025"/>
            <a:ext cx="24765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7872" y="445024"/>
            <a:ext cx="1357299" cy="13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475" y="3341150"/>
            <a:ext cx="2124099" cy="67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057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dk1"/>
                </a:solidFill>
              </a:rPr>
              <a:t>Thank You!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057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/>
              <a:t>Questions?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175" y="0"/>
            <a:ext cx="5774825" cy="433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mqtt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slow on </a:t>
            </a: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usc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network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roomba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drifting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Tried to fix with different speed wheels, but the wheel speeds are discretized - hard to be corrected exactly - granularity 20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estimotes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don't work due to glass interference in </a:t>
            </a: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rth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tmotes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dont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work on portable batteries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Rug better than tile floor better than wooden floor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worse performance of </a:t>
            </a: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roomba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when it has to stop...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Font typeface="Arial" charset="0"/>
              <a:buChar char="•"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when speed ..</a:t>
            </a:r>
            <a:r>
              <a:rPr lang="en" sz="1600" dirty="0" err="1">
                <a:solidFill>
                  <a:srgbClr val="222222"/>
                </a:solidFill>
                <a:highlight>
                  <a:srgbClr val="FFFFFF"/>
                </a:highlight>
              </a:rPr>
              <a:t>roomba</a:t>
            </a: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 performs bad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4532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Further Engineering Challenges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Motivation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95600" cy="160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Current solutions on Presence Detection Technologies: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AutoNum type="arabicPeriod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Many require cameras to do mapping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AutoNum type="arabicPeriod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Using Kinect (very accurate)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222222"/>
              </a:buClr>
              <a:buSzPct val="100000"/>
              <a:buAutoNum type="arabicPeriod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Many other solutions are very erroneous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We want to implement 2D mapping based on what we have: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Tmotes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Roomba iCreate2 Robot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 (a Vacuum Cleaner that doesn’t work!), later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Estimotes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2756325"/>
            <a:ext cx="4260300" cy="146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But... Our real motivation...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Ground breaking technology!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Priority: High!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Cool Factor: High!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Complexity: High!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Device Integration: High!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33" name="Shape 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374" y="445025"/>
            <a:ext cx="2137225" cy="16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375" y="2095325"/>
            <a:ext cx="2137224" cy="168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124" y="1152477"/>
            <a:ext cx="3928475" cy="197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/>
          <p:nvPr/>
        </p:nvSpPr>
        <p:spPr>
          <a:xfrm>
            <a:off x="5831925" y="1504700"/>
            <a:ext cx="226200" cy="186850"/>
          </a:xfrm>
          <a:prstGeom prst="flowChart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6805550" y="2183275"/>
            <a:ext cx="206400" cy="1671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5687775" y="2403925"/>
            <a:ext cx="163200" cy="1725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Analyzing the Project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13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b="1"/>
              <a:t>Tmotes Calibration</a:t>
            </a:r>
          </a:p>
          <a:p>
            <a:pPr marL="914400" lvl="1" indent="-304800" rtl="0">
              <a:spcBef>
                <a:spcPts val="0"/>
              </a:spcBef>
              <a:buSzPct val="100000"/>
            </a:pPr>
            <a:r>
              <a:rPr lang="en" sz="1200"/>
              <a:t>Use simplified path-loss model: </a:t>
            </a:r>
          </a:p>
          <a:p>
            <a:pPr marL="914400" lvl="1" indent="-304800" rtl="0">
              <a:spcBef>
                <a:spcPts val="0"/>
              </a:spcBef>
              <a:buSzPct val="100000"/>
            </a:pPr>
            <a:r>
              <a:rPr lang="en" sz="1200"/>
              <a:t>RSSI(dBm) = -10nlog(d) + A</a:t>
            </a:r>
          </a:p>
          <a:p>
            <a:pPr marL="914400" lvl="1" indent="-304800" rtl="0">
              <a:spcBef>
                <a:spcPts val="0"/>
              </a:spcBef>
              <a:buSzPct val="100000"/>
            </a:pPr>
            <a:r>
              <a:rPr lang="en" sz="1200"/>
              <a:t>Find n and A parameters for Tmotes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Triangulation (Locate the Roomba)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Usually Triangulation need three reference points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We can do it by using two points only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Do it 6 times and calculate the average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Controlling Roomba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Use serial I/O on Roomba to run our code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&amp; Drilling holes!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Real-time Visualization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Process real-time location using MQTT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Print trace</a:t>
            </a:r>
          </a:p>
        </p:txBody>
      </p:sp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124" y="1152477"/>
            <a:ext cx="3928475" cy="197467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pic>
      <p:sp>
        <p:nvSpPr>
          <p:cNvPr id="46" name="Shape 46"/>
          <p:cNvSpPr/>
          <p:nvPr/>
        </p:nvSpPr>
        <p:spPr>
          <a:xfrm>
            <a:off x="5188850" y="1260925"/>
            <a:ext cx="108900" cy="126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8198750" y="1260925"/>
            <a:ext cx="108900" cy="126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8" name="Shape 48"/>
          <p:cNvCxnSpPr>
            <a:endCxn id="49" idx="0"/>
          </p:cNvCxnSpPr>
          <p:nvPr/>
        </p:nvCxnSpPr>
        <p:spPr>
          <a:xfrm>
            <a:off x="5297775" y="1387825"/>
            <a:ext cx="471600" cy="1016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49" name="Shape 49"/>
          <p:cNvSpPr/>
          <p:nvPr/>
        </p:nvSpPr>
        <p:spPr>
          <a:xfrm>
            <a:off x="5687775" y="2403925"/>
            <a:ext cx="163200" cy="1725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>
            <a:stCxn id="49" idx="7"/>
            <a:endCxn id="47" idx="3"/>
          </p:cNvCxnSpPr>
          <p:nvPr/>
        </p:nvCxnSpPr>
        <p:spPr>
          <a:xfrm rot="10800000" flipH="1">
            <a:off x="5827074" y="1369287"/>
            <a:ext cx="2387700" cy="1059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51" name="Shape 51"/>
          <p:cNvCxnSpPr/>
          <p:nvPr/>
        </p:nvCxnSpPr>
        <p:spPr>
          <a:xfrm flipH="1">
            <a:off x="5297762" y="315600"/>
            <a:ext cx="471600" cy="1016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52" name="Shape 52"/>
          <p:cNvCxnSpPr/>
          <p:nvPr/>
        </p:nvCxnSpPr>
        <p:spPr>
          <a:xfrm rot="10800000">
            <a:off x="5827074" y="271812"/>
            <a:ext cx="2387700" cy="1059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4207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Approach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725" y="227974"/>
            <a:ext cx="5321372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064" y="232725"/>
            <a:ext cx="5315033" cy="39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09975" y="1152475"/>
            <a:ext cx="2622300" cy="30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>
              <a:spcBef>
                <a:spcPts val="0"/>
              </a:spcBef>
              <a:buSzPct val="100000"/>
              <a:buAutoNum type="arabicParenR"/>
            </a:pPr>
            <a:r>
              <a:rPr lang="en" sz="1200"/>
              <a:t>Discretized map</a:t>
            </a:r>
          </a:p>
          <a:p>
            <a:pPr marL="457200" lvl="0" indent="-304800">
              <a:spcBef>
                <a:spcPts val="0"/>
              </a:spcBef>
              <a:buSzPct val="100000"/>
              <a:buAutoNum type="arabicParenR"/>
            </a:pPr>
            <a:r>
              <a:rPr lang="en" sz="1200"/>
              <a:t>Mapping algorithm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Depth-First-Search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Breadth-First-Search</a:t>
            </a:r>
          </a:p>
          <a:p>
            <a:pPr marL="457200" lvl="0" indent="-304800">
              <a:spcBef>
                <a:spcPts val="0"/>
              </a:spcBef>
              <a:buSzPct val="100000"/>
              <a:buAutoNum type="arabicParenR"/>
            </a:pPr>
            <a:r>
              <a:rPr lang="en" sz="1200"/>
              <a:t>Indoor localization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Roomba internal odometry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Tmote triangularization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Estimote Indoor Location SDK</a:t>
            </a:r>
          </a:p>
          <a:p>
            <a:pPr marL="457200" lvl="0" indent="-304800">
              <a:spcBef>
                <a:spcPts val="0"/>
              </a:spcBef>
              <a:buSzPct val="100000"/>
              <a:buAutoNum type="arabicParenR"/>
            </a:pPr>
            <a:r>
              <a:rPr lang="en" sz="1200"/>
              <a:t>Visualization</a:t>
            </a:r>
          </a:p>
          <a:p>
            <a:pPr marL="914400" lvl="1" indent="-30480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Python turtle graphics</a:t>
            </a:r>
          </a:p>
          <a:p>
            <a:pPr marL="914400" lvl="1" indent="-304800" rtl="0">
              <a:spcBef>
                <a:spcPts val="0"/>
              </a:spcBef>
              <a:buSzPct val="100000"/>
              <a:buAutoNum type="alphaLcParenR"/>
            </a:pPr>
            <a:r>
              <a:rPr lang="en" sz="1200"/>
              <a:t>Plotly graphics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4207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Video Demo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26900" y="1152475"/>
            <a:ext cx="2605500" cy="3066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IMG_14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8900" y="731375"/>
            <a:ext cx="6028267" cy="3390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4207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Real Time Mapping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126900" y="1152475"/>
            <a:ext cx="2721600" cy="3066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l="6591" t="14607" r="13803" b="11504"/>
          <a:stretch/>
        </p:blipFill>
        <p:spPr>
          <a:xfrm rot="-5400000">
            <a:off x="3655174" y="-309512"/>
            <a:ext cx="4011500" cy="50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Roomba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rotation angle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forward drift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573124" y="-147363"/>
            <a:ext cx="3554350" cy="47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25" y="445024"/>
            <a:ext cx="4739123" cy="3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6691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Hardware limitations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Three main Algorithms: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/>
              <a:t>-DFS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1800"/>
              <a:t>-BFS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-Maze Wall Follower(left-hand rule or the right-hand rule):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	</a:t>
            </a:r>
            <a:r>
              <a:rPr lang="en" sz="1600"/>
              <a:t>-Used for Mazes which contain no loops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	-Additional complexity due to random shapes of obstacles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	-No access to Roomba Wall Follow Opcodes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	-DFS/BFS required in addition to keep track of visited locations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9884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Roomba Obstacle Discovery Algorithms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39550" y="200650"/>
            <a:ext cx="4988400" cy="572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>
                <a:solidFill>
                  <a:schemeClr val="dk1"/>
                </a:solidFill>
              </a:rPr>
              <a:t>DFS/BFS Design Decisions</a:t>
            </a:r>
          </a:p>
        </p:txBody>
      </p:sp>
      <p:graphicFrame>
        <p:nvGraphicFramePr>
          <p:cNvPr id="102" name="Shape 102"/>
          <p:cNvGraphicFramePr/>
          <p:nvPr/>
        </p:nvGraphicFramePr>
        <p:xfrm>
          <a:off x="952500" y="773350"/>
          <a:ext cx="7239000" cy="3217970"/>
        </p:xfrm>
        <a:graphic>
          <a:graphicData uri="http://schemas.openxmlformats.org/drawingml/2006/table">
            <a:tbl>
              <a:tblPr>
                <a:noFill/>
                <a:tableStyleId>{A8F5D1F0-574A-4481-A2FD-AAC4034C6D98}</a:tableStyleId>
              </a:tblPr>
              <a:tblGrid>
                <a:gridCol w="3619500"/>
                <a:gridCol w="3619500"/>
              </a:tblGrid>
              <a:tr h="4563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DFS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BFS</a:t>
                      </a:r>
                    </a:p>
                  </a:txBody>
                  <a:tcPr marL="91425" marR="91425" marT="91425" marB="91425"/>
                </a:tc>
              </a:tr>
              <a:tr h="6902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highlight>
                            <a:srgbClr val="FFFFFF"/>
                          </a:highlight>
                        </a:rPr>
                        <a:t>Tests all possibilities in one path until it needs to backtrack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Visit all nearest neighbors and then their neighbours</a:t>
                      </a:r>
                    </a:p>
                  </a:txBody>
                  <a:tcPr marL="91425" marR="91425" marT="91425" marB="91425"/>
                </a:tc>
              </a:tr>
              <a:tr h="6902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highlight>
                            <a:srgbClr val="FFFFFF"/>
                          </a:highlight>
                        </a:rPr>
                        <a:t>DFS goes to bottom of a subtree, then backtracks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BFS finds shortest path to destination</a:t>
                      </a:r>
                    </a:p>
                  </a:txBody>
                  <a:tcPr marL="91425" marR="91425" marT="91425" marB="91425"/>
                </a:tc>
              </a:tr>
              <a:tr h="690200">
                <a:tc grid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Both run till no unvisited location left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02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STACK Data Structure to keep track of next location to visit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QUEUE Data Structure to keep track of next location to visit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rgbClr val="99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1094</Words>
  <Application>Microsoft Macintosh PowerPoint</Application>
  <PresentationFormat>On-screen Show (16:9)</PresentationFormat>
  <Paragraphs>227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Times New Roman</vt:lpstr>
      <vt:lpstr>Arial</vt:lpstr>
      <vt:lpstr>Office Theme</vt:lpstr>
      <vt:lpstr>Roomba + 2D Mapping</vt:lpstr>
      <vt:lpstr>Motivation</vt:lpstr>
      <vt:lpstr>Analyzing the Project</vt:lpstr>
      <vt:lpstr>Approach</vt:lpstr>
      <vt:lpstr>Video Demo</vt:lpstr>
      <vt:lpstr>Real Time Mapping</vt:lpstr>
      <vt:lpstr>Hardware limitations</vt:lpstr>
      <vt:lpstr>Roomba Obstacle Discovery Algorithms </vt:lpstr>
      <vt:lpstr>DFS/BFS Design Decisions</vt:lpstr>
      <vt:lpstr>DFS/BFS Design Decisions</vt:lpstr>
      <vt:lpstr>Roomba Path Visualization over time</vt:lpstr>
      <vt:lpstr>Roomba Mapping Integration with Tmotes and Estimotes </vt:lpstr>
      <vt:lpstr>Indoor Localization Design Decisions</vt:lpstr>
      <vt:lpstr>Hardware limitations</vt:lpstr>
      <vt:lpstr>PowerPoint Presentation</vt:lpstr>
      <vt:lpstr>Deliverables</vt:lpstr>
      <vt:lpstr>Thank You!</vt:lpstr>
      <vt:lpstr>Further Engineering Challenges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Roomba + 2D Mapping</dc:title>
  <cp:lastModifiedBy>Douglas Hu</cp:lastModifiedBy>
  <cp:revision>7</cp:revision>
  <dcterms:modified xsi:type="dcterms:W3CDTF">2016-05-10T21:06:52Z</dcterms:modified>
</cp:coreProperties>
</file>