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2" d="100"/>
          <a:sy n="102" d="100"/>
        </p:scale>
        <p:origin x="-1256"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881037765"/>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lnSpc>
                <a:spcPct val="115000"/>
              </a:lnSpc>
              <a:spcBef>
                <a:spcPts val="0"/>
              </a:spcBef>
              <a:spcAft>
                <a:spcPts val="1600"/>
              </a:spcAft>
              <a:buNone/>
            </a:pPr>
            <a:r>
              <a:rPr lang="en" sz="1800">
                <a:solidFill>
                  <a:schemeClr val="dk2"/>
                </a:solidFill>
                <a:latin typeface="Source Code Pro"/>
                <a:ea typeface="Source Code Pro"/>
                <a:cs typeface="Source Code Pro"/>
                <a:sym typeface="Source Code Pro"/>
              </a:rPr>
              <a:t>short latency and concurrency</a:t>
            </a:r>
          </a:p>
          <a:p>
            <a:pPr lvl="0">
              <a:lnSpc>
                <a:spcPct val="115000"/>
              </a:lnSpc>
              <a:spcBef>
                <a:spcPts val="0"/>
              </a:spcBef>
              <a:spcAft>
                <a:spcPts val="1600"/>
              </a:spcAft>
              <a:buNone/>
            </a:pPr>
            <a:r>
              <a:rPr lang="en" sz="1800">
                <a:solidFill>
                  <a:schemeClr val="dk2"/>
                </a:solidFill>
                <a:latin typeface="Source Code Pro"/>
                <a:ea typeface="Source Code Pro"/>
                <a:cs typeface="Source Code Pro"/>
                <a:sym typeface="Source Code Pro"/>
              </a:rPr>
              <a:t>Streaming reading data and sending data</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lnSpc>
                <a:spcPct val="115000"/>
              </a:lnSpc>
              <a:spcBef>
                <a:spcPts val="0"/>
              </a:spcBef>
              <a:spcAft>
                <a:spcPts val="1600"/>
              </a:spcAft>
              <a:buNone/>
            </a:pPr>
            <a:r>
              <a:rPr lang="en" sz="800">
                <a:solidFill>
                  <a:schemeClr val="dk2"/>
                </a:solidFill>
                <a:latin typeface="Source Code Pro"/>
                <a:ea typeface="Source Code Pro"/>
                <a:cs typeface="Source Code Pro"/>
                <a:sym typeface="Source Code Pro"/>
              </a:rPr>
              <a:t>Visual symphony is a kind of visual art that we can enjoy the music and watch the change of the music flow in some sort of format at the same time. We think this project would be a great chance for us to explore the interaction of science and art, so we abstract the characteristics of the music and apply those changes to the brightness and color of the smart bulbs</a:t>
            </a:r>
          </a:p>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0" y="0"/>
            <a:ext cx="9144000" cy="3429000"/>
          </a:xfrm>
          <a:prstGeom prst="rect">
            <a:avLst/>
          </a:prstGeom>
          <a:solidFill>
            <a:schemeClr val="lt1"/>
          </a:solidFill>
          <a:ln>
            <a:noFill/>
          </a:ln>
        </p:spPr>
        <p:txBody>
          <a:bodyPr lIns="91425" tIns="91425" rIns="91425" bIns="91425" anchor="ctr" anchorCtr="0">
            <a:noAutofit/>
          </a:bodyPr>
          <a:lstStyle/>
          <a:p>
            <a:pPr lvl="0">
              <a:spcBef>
                <a:spcPts val="0"/>
              </a:spcBef>
              <a:buNone/>
            </a:pPr>
            <a:endParaRPr/>
          </a:p>
        </p:txBody>
      </p:sp>
      <p:sp>
        <p:nvSpPr>
          <p:cNvPr id="11" name="Shape 11"/>
          <p:cNvSpPr txBox="1">
            <a:spLocks noGrp="1"/>
          </p:cNvSpPr>
          <p:nvPr>
            <p:ph type="ctrTitle"/>
          </p:nvPr>
        </p:nvSpPr>
        <p:spPr>
          <a:xfrm>
            <a:off x="311700" y="392150"/>
            <a:ext cx="8520600" cy="2690400"/>
          </a:xfrm>
          <a:prstGeom prst="rect">
            <a:avLst/>
          </a:prstGeom>
        </p:spPr>
        <p:txBody>
          <a:bodyPr lIns="91425" tIns="91425" rIns="91425" bIns="91425" anchor="ctr" anchorCtr="0"/>
          <a:lstStyle>
            <a:lvl1pPr lvl="0" algn="ctr">
              <a:spcBef>
                <a:spcPts val="0"/>
              </a:spcBef>
              <a:buSzPct val="100000"/>
              <a:defRPr sz="8000"/>
            </a:lvl1pPr>
            <a:lvl2pPr lvl="1" algn="ctr">
              <a:spcBef>
                <a:spcPts val="0"/>
              </a:spcBef>
              <a:buSzPct val="100000"/>
              <a:defRPr sz="8000"/>
            </a:lvl2pPr>
            <a:lvl3pPr lvl="2" algn="ctr">
              <a:spcBef>
                <a:spcPts val="0"/>
              </a:spcBef>
              <a:buSzPct val="100000"/>
              <a:defRPr sz="8000"/>
            </a:lvl3pPr>
            <a:lvl4pPr lvl="3" algn="ctr">
              <a:spcBef>
                <a:spcPts val="0"/>
              </a:spcBef>
              <a:buSzPct val="100000"/>
              <a:defRPr sz="8000"/>
            </a:lvl4pPr>
            <a:lvl5pPr lvl="4" algn="ctr">
              <a:spcBef>
                <a:spcPts val="0"/>
              </a:spcBef>
              <a:buSzPct val="100000"/>
              <a:defRPr sz="8000"/>
            </a:lvl5pPr>
            <a:lvl6pPr lvl="5" algn="ctr">
              <a:spcBef>
                <a:spcPts val="0"/>
              </a:spcBef>
              <a:buSzPct val="100000"/>
              <a:defRPr sz="8000"/>
            </a:lvl6pPr>
            <a:lvl7pPr lvl="6" algn="ctr">
              <a:spcBef>
                <a:spcPts val="0"/>
              </a:spcBef>
              <a:buSzPct val="100000"/>
              <a:defRPr sz="8000"/>
            </a:lvl7pPr>
            <a:lvl8pPr lvl="7" algn="ctr">
              <a:spcBef>
                <a:spcPts val="0"/>
              </a:spcBef>
              <a:buSzPct val="100000"/>
              <a:defRPr sz="8000"/>
            </a:lvl8pPr>
            <a:lvl9pPr lvl="8" algn="ctr">
              <a:spcBef>
                <a:spcPts val="0"/>
              </a:spcBef>
              <a:buSzPct val="100000"/>
              <a:defRPr sz="8000"/>
            </a:lvl9pPr>
          </a:lstStyle>
          <a:p>
            <a:endParaRPr/>
          </a:p>
        </p:txBody>
      </p:sp>
      <p:sp>
        <p:nvSpPr>
          <p:cNvPr id="12" name="Shape 12"/>
          <p:cNvSpPr txBox="1">
            <a:spLocks noGrp="1"/>
          </p:cNvSpPr>
          <p:nvPr>
            <p:ph type="subTitle" idx="1"/>
          </p:nvPr>
        </p:nvSpPr>
        <p:spPr>
          <a:xfrm>
            <a:off x="311700" y="3890400"/>
            <a:ext cx="8520600" cy="706200"/>
          </a:xfrm>
          <a:prstGeom prst="rect">
            <a:avLst/>
          </a:prstGeom>
        </p:spPr>
        <p:txBody>
          <a:bodyPr lIns="91425" tIns="91425" rIns="91425" bIns="91425" anchor="ctr" anchorCtr="0"/>
          <a:lstStyle>
            <a:lvl1pPr lvl="0" algn="ctr">
              <a:lnSpc>
                <a:spcPct val="100000"/>
              </a:lnSpc>
              <a:spcBef>
                <a:spcPts val="0"/>
              </a:spcBef>
              <a:spcAft>
                <a:spcPts val="0"/>
              </a:spcAft>
              <a:buClr>
                <a:schemeClr val="accent1"/>
              </a:buClr>
              <a:buSzPct val="100000"/>
              <a:buNone/>
              <a:defRPr sz="2100" b="1">
                <a:solidFill>
                  <a:schemeClr val="accent1"/>
                </a:solidFill>
              </a:defRPr>
            </a:lvl1pPr>
            <a:lvl2pPr lvl="1" algn="ctr">
              <a:lnSpc>
                <a:spcPct val="100000"/>
              </a:lnSpc>
              <a:spcBef>
                <a:spcPts val="0"/>
              </a:spcBef>
              <a:spcAft>
                <a:spcPts val="0"/>
              </a:spcAft>
              <a:buClr>
                <a:schemeClr val="accent1"/>
              </a:buClr>
              <a:buSzPct val="100000"/>
              <a:buNone/>
              <a:defRPr sz="2100" b="1">
                <a:solidFill>
                  <a:schemeClr val="accent1"/>
                </a:solidFill>
              </a:defRPr>
            </a:lvl2pPr>
            <a:lvl3pPr lvl="2" algn="ctr">
              <a:lnSpc>
                <a:spcPct val="100000"/>
              </a:lnSpc>
              <a:spcBef>
                <a:spcPts val="0"/>
              </a:spcBef>
              <a:spcAft>
                <a:spcPts val="0"/>
              </a:spcAft>
              <a:buClr>
                <a:schemeClr val="accent1"/>
              </a:buClr>
              <a:buSzPct val="100000"/>
              <a:buNone/>
              <a:defRPr sz="2100" b="1">
                <a:solidFill>
                  <a:schemeClr val="accent1"/>
                </a:solidFill>
              </a:defRPr>
            </a:lvl3pPr>
            <a:lvl4pPr lvl="3" algn="ctr">
              <a:lnSpc>
                <a:spcPct val="100000"/>
              </a:lnSpc>
              <a:spcBef>
                <a:spcPts val="0"/>
              </a:spcBef>
              <a:spcAft>
                <a:spcPts val="0"/>
              </a:spcAft>
              <a:buClr>
                <a:schemeClr val="accent1"/>
              </a:buClr>
              <a:buSzPct val="100000"/>
              <a:buNone/>
              <a:defRPr sz="2100" b="1">
                <a:solidFill>
                  <a:schemeClr val="accent1"/>
                </a:solidFill>
              </a:defRPr>
            </a:lvl4pPr>
            <a:lvl5pPr lvl="4" algn="ctr">
              <a:lnSpc>
                <a:spcPct val="100000"/>
              </a:lnSpc>
              <a:spcBef>
                <a:spcPts val="0"/>
              </a:spcBef>
              <a:spcAft>
                <a:spcPts val="0"/>
              </a:spcAft>
              <a:buClr>
                <a:schemeClr val="accent1"/>
              </a:buClr>
              <a:buSzPct val="100000"/>
              <a:buNone/>
              <a:defRPr sz="2100" b="1">
                <a:solidFill>
                  <a:schemeClr val="accent1"/>
                </a:solidFill>
              </a:defRPr>
            </a:lvl5pPr>
            <a:lvl6pPr lvl="5" algn="ctr">
              <a:lnSpc>
                <a:spcPct val="100000"/>
              </a:lnSpc>
              <a:spcBef>
                <a:spcPts val="0"/>
              </a:spcBef>
              <a:spcAft>
                <a:spcPts val="0"/>
              </a:spcAft>
              <a:buClr>
                <a:schemeClr val="accent1"/>
              </a:buClr>
              <a:buSzPct val="100000"/>
              <a:buNone/>
              <a:defRPr sz="2100" b="1">
                <a:solidFill>
                  <a:schemeClr val="accent1"/>
                </a:solidFill>
              </a:defRPr>
            </a:lvl6pPr>
            <a:lvl7pPr lvl="6" algn="ctr">
              <a:lnSpc>
                <a:spcPct val="100000"/>
              </a:lnSpc>
              <a:spcBef>
                <a:spcPts val="0"/>
              </a:spcBef>
              <a:spcAft>
                <a:spcPts val="0"/>
              </a:spcAft>
              <a:buClr>
                <a:schemeClr val="accent1"/>
              </a:buClr>
              <a:buSzPct val="100000"/>
              <a:buNone/>
              <a:defRPr sz="2100" b="1">
                <a:solidFill>
                  <a:schemeClr val="accent1"/>
                </a:solidFill>
              </a:defRPr>
            </a:lvl7pPr>
            <a:lvl8pPr lvl="7" algn="ctr">
              <a:lnSpc>
                <a:spcPct val="100000"/>
              </a:lnSpc>
              <a:spcBef>
                <a:spcPts val="0"/>
              </a:spcBef>
              <a:spcAft>
                <a:spcPts val="0"/>
              </a:spcAft>
              <a:buClr>
                <a:schemeClr val="accent1"/>
              </a:buClr>
              <a:buSzPct val="100000"/>
              <a:buNone/>
              <a:defRPr sz="2100" b="1">
                <a:solidFill>
                  <a:schemeClr val="accent1"/>
                </a:solidFill>
              </a:defRPr>
            </a:lvl8pPr>
            <a:lvl9pPr lvl="8" algn="ctr">
              <a:lnSpc>
                <a:spcPct val="100000"/>
              </a:lnSpc>
              <a:spcBef>
                <a:spcPts val="0"/>
              </a:spcBef>
              <a:spcAft>
                <a:spcPts val="0"/>
              </a:spcAft>
              <a:buClr>
                <a:schemeClr val="accent1"/>
              </a:buClr>
              <a:buSzPct val="100000"/>
              <a:buNone/>
              <a:defRPr sz="2100" b="1">
                <a:solidFill>
                  <a:schemeClr val="accent1"/>
                </a:solidFill>
              </a:defRPr>
            </a:lvl9pPr>
          </a:lstStyle>
          <a:p>
            <a:endParaRPr/>
          </a:p>
        </p:txBody>
      </p:sp>
      <p:sp>
        <p:nvSpPr>
          <p:cNvPr id="13" name="Shape 1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1240275"/>
            <a:ext cx="8520600" cy="1981800"/>
          </a:xfrm>
          <a:prstGeom prst="rect">
            <a:avLst/>
          </a:prstGeom>
        </p:spPr>
        <p:txBody>
          <a:bodyPr lIns="91425" tIns="91425" rIns="91425" bIns="91425" anchor="b" anchorCtr="0"/>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a:endParaRPr/>
          </a:p>
        </p:txBody>
      </p:sp>
      <p:sp>
        <p:nvSpPr>
          <p:cNvPr id="48" name="Shape 48"/>
          <p:cNvSpPr txBox="1">
            <a:spLocks noGrp="1"/>
          </p:cNvSpPr>
          <p:nvPr>
            <p:ph type="body" idx="1"/>
          </p:nvPr>
        </p:nvSpPr>
        <p:spPr>
          <a:xfrm>
            <a:off x="311700" y="3304625"/>
            <a:ext cx="8520600" cy="1300800"/>
          </a:xfrm>
          <a:prstGeom prst="rect">
            <a:avLst/>
          </a:prstGeom>
        </p:spPr>
        <p:txBody>
          <a:bodyPr lIns="91425" tIns="91425" rIns="91425" bIns="91425" anchor="t" anchorCtr="0"/>
          <a:lstStyle>
            <a:lvl1pPr lvl="0" algn="ctr">
              <a:spcBef>
                <a:spcPts val="0"/>
              </a:spcBef>
              <a:buClr>
                <a:schemeClr val="accent1"/>
              </a:buClr>
              <a:defRPr>
                <a:solidFill>
                  <a:schemeClr val="accent1"/>
                </a:solidFill>
              </a:defRPr>
            </a:lvl1pPr>
            <a:lvl2pPr lvl="1" algn="ctr">
              <a:spcBef>
                <a:spcPts val="0"/>
              </a:spcBef>
              <a:buClr>
                <a:schemeClr val="accent1"/>
              </a:buClr>
              <a:defRPr>
                <a:solidFill>
                  <a:schemeClr val="accent1"/>
                </a:solidFill>
              </a:defRPr>
            </a:lvl2pPr>
            <a:lvl3pPr lvl="2" algn="ctr">
              <a:spcBef>
                <a:spcPts val="0"/>
              </a:spcBef>
              <a:buClr>
                <a:schemeClr val="accent1"/>
              </a:buClr>
              <a:defRPr>
                <a:solidFill>
                  <a:schemeClr val="accent1"/>
                </a:solidFill>
              </a:defRPr>
            </a:lvl3pPr>
            <a:lvl4pPr lvl="3" algn="ctr">
              <a:spcBef>
                <a:spcPts val="0"/>
              </a:spcBef>
              <a:buClr>
                <a:schemeClr val="accent1"/>
              </a:buClr>
              <a:defRPr>
                <a:solidFill>
                  <a:schemeClr val="accent1"/>
                </a:solidFill>
              </a:defRPr>
            </a:lvl4pPr>
            <a:lvl5pPr lvl="4" algn="ctr">
              <a:spcBef>
                <a:spcPts val="0"/>
              </a:spcBef>
              <a:buClr>
                <a:schemeClr val="accent1"/>
              </a:buClr>
              <a:defRPr>
                <a:solidFill>
                  <a:schemeClr val="accent1"/>
                </a:solidFill>
              </a:defRPr>
            </a:lvl5pPr>
            <a:lvl6pPr lvl="5" algn="ctr">
              <a:spcBef>
                <a:spcPts val="0"/>
              </a:spcBef>
              <a:buClr>
                <a:schemeClr val="accent1"/>
              </a:buClr>
              <a:defRPr>
                <a:solidFill>
                  <a:schemeClr val="accent1"/>
                </a:solidFill>
              </a:defRPr>
            </a:lvl6pPr>
            <a:lvl7pPr lvl="6" algn="ctr">
              <a:spcBef>
                <a:spcPts val="0"/>
              </a:spcBef>
              <a:buClr>
                <a:schemeClr val="accent1"/>
              </a:buClr>
              <a:defRPr>
                <a:solidFill>
                  <a:schemeClr val="accent1"/>
                </a:solidFill>
              </a:defRPr>
            </a:lvl7pPr>
            <a:lvl8pPr lvl="7" algn="ctr">
              <a:spcBef>
                <a:spcPts val="0"/>
              </a:spcBef>
              <a:buClr>
                <a:schemeClr val="accent1"/>
              </a:buClr>
              <a:defRPr>
                <a:solidFill>
                  <a:schemeClr val="accent1"/>
                </a:solidFill>
              </a:defRPr>
            </a:lvl8pPr>
            <a:lvl9pPr lvl="8" algn="ctr">
              <a:spcBef>
                <a:spcPts val="0"/>
              </a:spcBef>
              <a:buClr>
                <a:schemeClr val="accent1"/>
              </a:buClr>
              <a:defRPr>
                <a:solidFill>
                  <a:schemeClr val="accent1"/>
                </a:solidFill>
              </a:defRPr>
            </a:lvl9pPr>
          </a:lstStyle>
          <a:p>
            <a:endParaRPr/>
          </a:p>
        </p:txBody>
      </p:sp>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2802750" y="802500"/>
            <a:ext cx="3538500" cy="3538500"/>
          </a:xfrm>
          <a:prstGeom prst="rect">
            <a:avLst/>
          </a:prstGeom>
          <a:solidFill>
            <a:srgbClr val="FFFFFF"/>
          </a:solidFill>
        </p:spPr>
        <p:txBody>
          <a:bodyPr lIns="91425" tIns="91425" rIns="91425" bIns="91425" anchor="ctr"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6" name="Shape 1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11700" y="292850"/>
            <a:ext cx="8520600" cy="801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body" idx="1"/>
          </p:nvPr>
        </p:nvSpPr>
        <p:spPr>
          <a:xfrm>
            <a:off x="311700" y="1228675"/>
            <a:ext cx="8520600" cy="3340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 name="Shape 2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311700" y="292850"/>
            <a:ext cx="8520600" cy="801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11700" y="1228675"/>
            <a:ext cx="3999900" cy="3340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body" idx="2"/>
          </p:nvPr>
        </p:nvSpPr>
        <p:spPr>
          <a:xfrm>
            <a:off x="4832400" y="1228675"/>
            <a:ext cx="3999900" cy="3340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5" name="Shape 2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304800" y="309350"/>
            <a:ext cx="8537700" cy="748200"/>
          </a:xfrm>
          <a:prstGeom prst="rect">
            <a:avLst/>
          </a:prstGeom>
        </p:spPr>
        <p:txBody>
          <a:bodyPr lIns="91425" tIns="91425" rIns="91425" bIns="91425" anchor="t" anchorCtr="0"/>
          <a:lstStyle>
            <a:lvl1pPr lvl="0">
              <a:spcBef>
                <a:spcPts val="0"/>
              </a:spcBef>
              <a:buSzPct val="100000"/>
              <a:defRPr sz="4000"/>
            </a:lvl1pPr>
            <a:lvl2pPr lvl="1">
              <a:spcBef>
                <a:spcPts val="0"/>
              </a:spcBef>
              <a:buSzPct val="100000"/>
              <a:defRPr sz="4000"/>
            </a:lvl2pPr>
            <a:lvl3pPr lvl="2">
              <a:spcBef>
                <a:spcPts val="0"/>
              </a:spcBef>
              <a:buSzPct val="100000"/>
              <a:defRPr sz="4000"/>
            </a:lvl3pPr>
            <a:lvl4pPr lvl="3">
              <a:spcBef>
                <a:spcPts val="0"/>
              </a:spcBef>
              <a:buSzPct val="100000"/>
              <a:defRPr sz="4000"/>
            </a:lvl4pPr>
            <a:lvl5pPr lvl="4">
              <a:spcBef>
                <a:spcPts val="0"/>
              </a:spcBef>
              <a:buSzPct val="100000"/>
              <a:defRPr sz="4000"/>
            </a:lvl5pPr>
            <a:lvl6pPr lvl="5">
              <a:spcBef>
                <a:spcPts val="0"/>
              </a:spcBef>
              <a:buSzPct val="100000"/>
              <a:defRPr sz="4000"/>
            </a:lvl6pPr>
            <a:lvl7pPr lvl="6">
              <a:spcBef>
                <a:spcPts val="0"/>
              </a:spcBef>
              <a:buSzPct val="100000"/>
              <a:defRPr sz="4000"/>
            </a:lvl7pPr>
            <a:lvl8pPr lvl="7">
              <a:spcBef>
                <a:spcPts val="0"/>
              </a:spcBef>
              <a:buSzPct val="100000"/>
              <a:defRPr sz="4000"/>
            </a:lvl8pPr>
            <a:lvl9pPr lvl="8">
              <a:spcBef>
                <a:spcPts val="0"/>
              </a:spcBef>
              <a:buSzPct val="100000"/>
              <a:defRPr sz="4000"/>
            </a:lvl9pPr>
          </a:lstStyle>
          <a:p>
            <a:endParaRPr/>
          </a:p>
        </p:txBody>
      </p:sp>
      <p:sp>
        <p:nvSpPr>
          <p:cNvPr id="28" name="Shape 2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a:endParaRPr/>
          </a:p>
        </p:txBody>
      </p:sp>
      <p:sp>
        <p:nvSpPr>
          <p:cNvPr id="31" name="Shape 31"/>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2" name="Shape 3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defRPr sz="6000">
                <a:solidFill>
                  <a:schemeClr val="lt1"/>
                </a:solidFill>
              </a:defRPr>
            </a:lvl1pPr>
            <a:lvl2pPr lvl="1">
              <a:spcBef>
                <a:spcPts val="0"/>
              </a:spcBef>
              <a:buClr>
                <a:schemeClr val="lt1"/>
              </a:buClr>
              <a:buSzPct val="100000"/>
              <a:defRPr sz="6000">
                <a:solidFill>
                  <a:schemeClr val="lt1"/>
                </a:solidFill>
              </a:defRPr>
            </a:lvl2pPr>
            <a:lvl3pPr lvl="2">
              <a:spcBef>
                <a:spcPts val="0"/>
              </a:spcBef>
              <a:buClr>
                <a:schemeClr val="lt1"/>
              </a:buClr>
              <a:buSzPct val="100000"/>
              <a:defRPr sz="6000">
                <a:solidFill>
                  <a:schemeClr val="lt1"/>
                </a:solidFill>
              </a:defRPr>
            </a:lvl3pPr>
            <a:lvl4pPr lvl="3">
              <a:spcBef>
                <a:spcPts val="0"/>
              </a:spcBef>
              <a:buClr>
                <a:schemeClr val="lt1"/>
              </a:buClr>
              <a:buSzPct val="100000"/>
              <a:defRPr sz="6000">
                <a:solidFill>
                  <a:schemeClr val="lt1"/>
                </a:solidFill>
              </a:defRPr>
            </a:lvl4pPr>
            <a:lvl5pPr lvl="4">
              <a:spcBef>
                <a:spcPts val="0"/>
              </a:spcBef>
              <a:buClr>
                <a:schemeClr val="lt1"/>
              </a:buClr>
              <a:buSzPct val="100000"/>
              <a:defRPr sz="6000">
                <a:solidFill>
                  <a:schemeClr val="lt1"/>
                </a:solidFill>
              </a:defRPr>
            </a:lvl5pPr>
            <a:lvl6pPr lvl="5">
              <a:spcBef>
                <a:spcPts val="0"/>
              </a:spcBef>
              <a:buClr>
                <a:schemeClr val="lt1"/>
              </a:buClr>
              <a:buSzPct val="100000"/>
              <a:defRPr sz="6000">
                <a:solidFill>
                  <a:schemeClr val="lt1"/>
                </a:solidFill>
              </a:defRPr>
            </a:lvl6pPr>
            <a:lvl7pPr lvl="6">
              <a:spcBef>
                <a:spcPts val="0"/>
              </a:spcBef>
              <a:buClr>
                <a:schemeClr val="lt1"/>
              </a:buClr>
              <a:buSzPct val="100000"/>
              <a:defRPr sz="6000">
                <a:solidFill>
                  <a:schemeClr val="lt1"/>
                </a:solidFill>
              </a:defRPr>
            </a:lvl7pPr>
            <a:lvl8pPr lvl="7">
              <a:spcBef>
                <a:spcPts val="0"/>
              </a:spcBef>
              <a:buClr>
                <a:schemeClr val="lt1"/>
              </a:buClr>
              <a:buSzPct val="100000"/>
              <a:defRPr sz="6000">
                <a:solidFill>
                  <a:schemeClr val="lt1"/>
                </a:solidFill>
              </a:defRPr>
            </a:lvl8pPr>
            <a:lvl9pPr lvl="8">
              <a:spcBef>
                <a:spcPts val="0"/>
              </a:spcBef>
              <a:buClr>
                <a:schemeClr val="lt1"/>
              </a:buClr>
              <a:buSzPct val="100000"/>
              <a:defRPr sz="6000">
                <a:solidFill>
                  <a:schemeClr val="lt1"/>
                </a:solidFill>
              </a:defRPr>
            </a:lvl9pPr>
          </a:lstStyle>
          <a:p>
            <a:endParaRPr/>
          </a:p>
        </p:txBody>
      </p:sp>
      <p:sp>
        <p:nvSpPr>
          <p:cNvPr id="35" name="Shape 3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6"/>
        <p:cNvGrpSpPr/>
        <p:nvPr/>
      </p:nvGrpSpPr>
      <p:grpSpPr>
        <a:xfrm>
          <a:off x="0" y="0"/>
          <a:ext cx="0" cy="0"/>
          <a:chOff x="0" y="0"/>
          <a:chExt cx="0" cy="0"/>
        </a:xfrm>
      </p:grpSpPr>
      <p:sp>
        <p:nvSpPr>
          <p:cNvPr id="37" name="Shape 37"/>
          <p:cNvSpPr/>
          <p:nvPr/>
        </p:nvSpPr>
        <p:spPr>
          <a:xfrm>
            <a:off x="4572000" y="-2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38" name="Shape 38"/>
          <p:cNvCxnSpPr/>
          <p:nvPr/>
        </p:nvCxnSpPr>
        <p:spPr>
          <a:xfrm>
            <a:off x="5029675" y="4495500"/>
            <a:ext cx="468300" cy="0"/>
          </a:xfrm>
          <a:prstGeom prst="straightConnector1">
            <a:avLst/>
          </a:prstGeom>
          <a:noFill/>
          <a:ln w="28575" cap="flat" cmpd="sng">
            <a:solidFill>
              <a:schemeClr val="lt1"/>
            </a:solidFill>
            <a:prstDash val="solid"/>
            <a:round/>
            <a:headEnd type="none" w="med" len="med"/>
            <a:tailEnd type="none" w="med" len="med"/>
          </a:ln>
        </p:spPr>
      </p:cxnSp>
      <p:sp>
        <p:nvSpPr>
          <p:cNvPr id="39" name="Shape 39"/>
          <p:cNvSpPr txBox="1">
            <a:spLocks noGrp="1"/>
          </p:cNvSpPr>
          <p:nvPr>
            <p:ph type="title"/>
          </p:nvPr>
        </p:nvSpPr>
        <p:spPr>
          <a:xfrm>
            <a:off x="265500" y="1081400"/>
            <a:ext cx="4045200" cy="1710300"/>
          </a:xfrm>
          <a:prstGeom prst="rect">
            <a:avLst/>
          </a:prstGeom>
        </p:spPr>
        <p:txBody>
          <a:bodyPr lIns="91425" tIns="91425" rIns="91425" bIns="91425" anchor="b" anchorCtr="0"/>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a:endParaRPr/>
          </a:p>
        </p:txBody>
      </p:sp>
      <p:sp>
        <p:nvSpPr>
          <p:cNvPr id="40" name="Shape 40"/>
          <p:cNvSpPr txBox="1">
            <a:spLocks noGrp="1"/>
          </p:cNvSpPr>
          <p:nvPr>
            <p:ph type="subTitle" idx="1"/>
          </p:nvPr>
        </p:nvSpPr>
        <p:spPr>
          <a:xfrm>
            <a:off x="265500" y="2845222"/>
            <a:ext cx="4045200" cy="1345500"/>
          </a:xfrm>
          <a:prstGeom prst="rect">
            <a:avLst/>
          </a:prstGeom>
        </p:spPr>
        <p:txBody>
          <a:bodyPr lIns="91425" tIns="91425" rIns="91425" bIns="91425" anchor="t" anchorCtr="0"/>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1800"/>
            </a:lvl2pPr>
            <a:lvl3pPr lvl="2" algn="ctr">
              <a:lnSpc>
                <a:spcPct val="100000"/>
              </a:lnSpc>
              <a:spcBef>
                <a:spcPts val="0"/>
              </a:spcBef>
              <a:spcAft>
                <a:spcPts val="0"/>
              </a:spcAft>
              <a:buSzPct val="100000"/>
              <a:buNone/>
              <a:defRPr sz="1800"/>
            </a:lvl3pPr>
            <a:lvl4pPr lvl="3" algn="ctr">
              <a:lnSpc>
                <a:spcPct val="100000"/>
              </a:lnSpc>
              <a:spcBef>
                <a:spcPts val="0"/>
              </a:spcBef>
              <a:spcAft>
                <a:spcPts val="0"/>
              </a:spcAft>
              <a:buSzPct val="100000"/>
              <a:buNone/>
              <a:defRPr sz="1800"/>
            </a:lvl4pPr>
            <a:lvl5pPr lvl="4" algn="ctr">
              <a:lnSpc>
                <a:spcPct val="100000"/>
              </a:lnSpc>
              <a:spcBef>
                <a:spcPts val="0"/>
              </a:spcBef>
              <a:spcAft>
                <a:spcPts val="0"/>
              </a:spcAft>
              <a:buSzPct val="100000"/>
              <a:buNone/>
              <a:defRPr sz="1800"/>
            </a:lvl5pPr>
            <a:lvl6pPr lvl="5" algn="ctr">
              <a:lnSpc>
                <a:spcPct val="100000"/>
              </a:lnSpc>
              <a:spcBef>
                <a:spcPts val="0"/>
              </a:spcBef>
              <a:spcAft>
                <a:spcPts val="0"/>
              </a:spcAft>
              <a:buSzPct val="100000"/>
              <a:buNone/>
              <a:defRPr sz="1800"/>
            </a:lvl6pPr>
            <a:lvl7pPr lvl="6" algn="ctr">
              <a:lnSpc>
                <a:spcPct val="100000"/>
              </a:lnSpc>
              <a:spcBef>
                <a:spcPts val="0"/>
              </a:spcBef>
              <a:spcAft>
                <a:spcPts val="0"/>
              </a:spcAft>
              <a:buSzPct val="100000"/>
              <a:buNone/>
              <a:defRPr sz="1800"/>
            </a:lvl7pPr>
            <a:lvl8pPr lvl="7" algn="ctr">
              <a:lnSpc>
                <a:spcPct val="100000"/>
              </a:lnSpc>
              <a:spcBef>
                <a:spcPts val="0"/>
              </a:spcBef>
              <a:spcAft>
                <a:spcPts val="0"/>
              </a:spcAft>
              <a:buSzPct val="100000"/>
              <a:buNone/>
              <a:defRPr sz="1800"/>
            </a:lvl8pPr>
            <a:lvl9pPr lvl="8" algn="ctr">
              <a:lnSpc>
                <a:spcPct val="100000"/>
              </a:lnSpc>
              <a:spcBef>
                <a:spcPts val="0"/>
              </a:spcBef>
              <a:spcAft>
                <a:spcPts val="0"/>
              </a:spcAft>
              <a:buSzPct val="100000"/>
              <a:buNone/>
              <a:defRPr sz="1800"/>
            </a:lvl9pPr>
          </a:lstStyle>
          <a:p>
            <a:endParaRPr/>
          </a:p>
        </p:txBody>
      </p:sp>
      <p:sp>
        <p:nvSpPr>
          <p:cNvPr id="41" name="Shape 41"/>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a:endParaRPr/>
          </a:p>
        </p:txBody>
      </p:sp>
      <p:sp>
        <p:nvSpPr>
          <p:cNvPr id="42" name="Shape 4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319500" y="4230575"/>
            <a:ext cx="5998800" cy="598800"/>
          </a:xfrm>
          <a:prstGeom prst="rect">
            <a:avLst/>
          </a:prstGeom>
        </p:spPr>
        <p:txBody>
          <a:bodyPr lIns="91425" tIns="91425" rIns="91425" bIns="91425" anchor="ctr" anchorCtr="0"/>
          <a:lstStyle>
            <a:lvl1pPr lvl="0">
              <a:lnSpc>
                <a:spcPct val="100000"/>
              </a:lnSpc>
              <a:spcBef>
                <a:spcPts val="0"/>
              </a:spcBef>
              <a:spcAft>
                <a:spcPts val="0"/>
              </a:spcAft>
              <a:buClr>
                <a:schemeClr val="accent1"/>
              </a:buClr>
              <a:buSzPct val="100000"/>
              <a:buFont typeface="Amatic SC"/>
              <a:buNone/>
              <a:defRPr sz="2400" b="1">
                <a:solidFill>
                  <a:schemeClr val="accent1"/>
                </a:solidFill>
                <a:latin typeface="Amatic SC"/>
                <a:ea typeface="Amatic SC"/>
                <a:cs typeface="Amatic SC"/>
                <a:sym typeface="Amatic SC"/>
              </a:defRPr>
            </a:lvl1pPr>
          </a:lstStyle>
          <a:p>
            <a:endParaRPr/>
          </a:p>
        </p:txBody>
      </p:sp>
      <p:sp>
        <p:nvSpPr>
          <p:cNvPr id="45" name="Shape 4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292850"/>
            <a:ext cx="8520600" cy="801000"/>
          </a:xfrm>
          <a:prstGeom prst="rect">
            <a:avLst/>
          </a:prstGeom>
          <a:noFill/>
          <a:ln>
            <a:noFill/>
          </a:ln>
        </p:spPr>
        <p:txBody>
          <a:bodyPr lIns="91425" tIns="91425" rIns="91425" bIns="91425" anchor="t" anchorCtr="0"/>
          <a:lstStyle>
            <a:lvl1pPr lvl="0">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1pPr>
            <a:lvl2pPr lvl="1">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2pPr>
            <a:lvl3pPr lvl="2">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3pPr>
            <a:lvl4pPr lvl="3">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4pPr>
            <a:lvl5pPr lvl="4">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5pPr>
            <a:lvl6pPr lvl="5">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6pPr>
            <a:lvl7pPr lvl="6">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7pPr>
            <a:lvl8pPr lvl="7">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8pPr>
            <a:lvl9pPr lvl="8">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9pPr>
          </a:lstStyle>
          <a:p>
            <a:endParaRPr/>
          </a:p>
        </p:txBody>
      </p:sp>
      <p:sp>
        <p:nvSpPr>
          <p:cNvPr id="7" name="Shape 7"/>
          <p:cNvSpPr txBox="1">
            <a:spLocks noGrp="1"/>
          </p:cNvSpPr>
          <p:nvPr>
            <p:ph type="body" idx="1"/>
          </p:nvPr>
        </p:nvSpPr>
        <p:spPr>
          <a:xfrm>
            <a:off x="311700" y="1228675"/>
            <a:ext cx="8520600" cy="3340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accent1"/>
                </a:solidFill>
                <a:latin typeface="Source Code Pro"/>
                <a:ea typeface="Source Code Pro"/>
                <a:cs typeface="Source Code Pro"/>
                <a:sym typeface="Source Code Pro"/>
              </a:rPr>
              <a:t>‹#›</a:t>
            </a:fld>
            <a:endParaRPr lang="en" sz="1000">
              <a:solidFill>
                <a:schemeClr val="accent1"/>
              </a:solidFill>
              <a:latin typeface="Source Code Pro"/>
              <a:ea typeface="Source Code Pro"/>
              <a:cs typeface="Source Code Pro"/>
              <a:sym typeface="Source Code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youtube.com/v/HsNoTDFGxck" TargetMode="External"/><Relationship Id="rId4" Type="http://schemas.openxmlformats.org/officeDocument/2006/relationships/image" Target="../media/image7.jpg"/><Relationship Id="rId5" Type="http://schemas.openxmlformats.org/officeDocument/2006/relationships/hyperlink" Target="http://youtube.com/v/feRrWasbhU4" TargetMode="External"/><Relationship Id="rId6" Type="http://schemas.openxmlformats.org/officeDocument/2006/relationships/image" Target="../media/image8.jpg"/><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hyperlink" Target="http://youtube.com/v/at36UUl2q0g" TargetMode="External"/><Relationship Id="rId4" Type="http://schemas.openxmlformats.org/officeDocument/2006/relationships/image" Target="../media/image9.jpg"/><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311700" y="358025"/>
            <a:ext cx="8520600" cy="2690400"/>
          </a:xfrm>
          <a:prstGeom prst="rect">
            <a:avLst/>
          </a:prstGeom>
        </p:spPr>
        <p:txBody>
          <a:bodyPr lIns="91425" tIns="91425" rIns="91425" bIns="91425" anchor="ctr" anchorCtr="0">
            <a:noAutofit/>
          </a:bodyPr>
          <a:lstStyle/>
          <a:p>
            <a:pPr lvl="0" rtl="0">
              <a:spcBef>
                <a:spcPts val="0"/>
              </a:spcBef>
              <a:buNone/>
            </a:pPr>
            <a:r>
              <a:rPr lang="en" dirty="0" smtClean="0"/>
              <a:t>Visual </a:t>
            </a:r>
            <a:r>
              <a:rPr lang="en" dirty="0"/>
              <a:t>Symphony</a:t>
            </a:r>
          </a:p>
        </p:txBody>
      </p:sp>
      <p:sp>
        <p:nvSpPr>
          <p:cNvPr id="57" name="Shape 57"/>
          <p:cNvSpPr txBox="1">
            <a:spLocks noGrp="1"/>
          </p:cNvSpPr>
          <p:nvPr>
            <p:ph type="subTitle" idx="1"/>
          </p:nvPr>
        </p:nvSpPr>
        <p:spPr>
          <a:xfrm>
            <a:off x="311700" y="3890400"/>
            <a:ext cx="8520600" cy="706200"/>
          </a:xfrm>
          <a:prstGeom prst="rect">
            <a:avLst/>
          </a:prstGeom>
        </p:spPr>
        <p:txBody>
          <a:bodyPr lIns="91425" tIns="91425" rIns="91425" bIns="91425" anchor="ctr" anchorCtr="0">
            <a:noAutofit/>
          </a:bodyPr>
          <a:lstStyle/>
          <a:p>
            <a:pPr lvl="0" rtl="0">
              <a:spcBef>
                <a:spcPts val="0"/>
              </a:spcBef>
              <a:buNone/>
            </a:pPr>
            <a:r>
              <a:rPr lang="en"/>
              <a:t>Qing-qing Zheng</a:t>
            </a:r>
          </a:p>
          <a:p>
            <a:pPr lvl="0" rtl="0">
              <a:spcBef>
                <a:spcPts val="0"/>
              </a:spcBef>
              <a:buNone/>
            </a:pPr>
            <a:r>
              <a:rPr lang="en"/>
              <a:t>Yuan Ma</a:t>
            </a:r>
          </a:p>
        </p:txBody>
      </p:sp>
      <p:sp>
        <p:nvSpPr>
          <p:cNvPr id="58" name="Shape 58"/>
          <p:cNvSpPr txBox="1"/>
          <p:nvPr/>
        </p:nvSpPr>
        <p:spPr>
          <a:xfrm>
            <a:off x="311700" y="358025"/>
            <a:ext cx="4080600" cy="614400"/>
          </a:xfrm>
          <a:prstGeom prst="rect">
            <a:avLst/>
          </a:prstGeom>
          <a:noFill/>
          <a:ln>
            <a:noFill/>
          </a:ln>
        </p:spPr>
        <p:txBody>
          <a:bodyPr lIns="91425" tIns="91425" rIns="91425" bIns="91425" anchor="t" anchorCtr="0">
            <a:noAutofit/>
          </a:bodyPr>
          <a:lstStyle/>
          <a:p>
            <a:pPr lvl="0" rtl="0">
              <a:spcBef>
                <a:spcPts val="0"/>
              </a:spcBef>
              <a:buNone/>
            </a:pPr>
            <a:r>
              <a:rPr lang="en" sz="1200">
                <a:highlight>
                  <a:srgbClr val="FFFFFF"/>
                </a:highlight>
                <a:latin typeface="Trebuchet MS"/>
                <a:ea typeface="Trebuchet MS"/>
                <a:cs typeface="Trebuchet MS"/>
                <a:sym typeface="Trebuchet MS"/>
              </a:rPr>
              <a:t>Wireless and Mobile Networks Design and Laboratory</a:t>
            </a:r>
          </a:p>
          <a:p>
            <a:pPr lvl="0" rtl="0">
              <a:spcBef>
                <a:spcPts val="0"/>
              </a:spcBef>
              <a:buNone/>
            </a:pPr>
            <a:endParaRP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dirty="0"/>
              <a:t>Experiment </a:t>
            </a:r>
            <a:r>
              <a:rPr lang="en-US" dirty="0" smtClean="0"/>
              <a:t>D</a:t>
            </a:r>
            <a:r>
              <a:rPr lang="en" dirty="0" smtClean="0"/>
              <a:t>emo </a:t>
            </a:r>
            <a:r>
              <a:rPr lang="en" dirty="0"/>
              <a:t>1</a:t>
            </a:r>
          </a:p>
        </p:txBody>
      </p:sp>
      <p:sp>
        <p:nvSpPr>
          <p:cNvPr id="118" name="Shape 118"/>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a:spcBef>
                <a:spcPts val="0"/>
              </a:spcBef>
              <a:buNone/>
            </a:pPr>
            <a:endParaRPr/>
          </a:p>
        </p:txBody>
      </p:sp>
      <p:sp>
        <p:nvSpPr>
          <p:cNvPr id="119" name="Shape 119">
            <a:hlinkClick r:id="rId3"/>
          </p:cNvPr>
          <p:cNvSpPr/>
          <p:nvPr/>
        </p:nvSpPr>
        <p:spPr>
          <a:xfrm>
            <a:off x="245850" y="1268725"/>
            <a:ext cx="4572000" cy="3429000"/>
          </a:xfrm>
          <a:prstGeom prst="rect">
            <a:avLst/>
          </a:prstGeom>
          <a:blipFill>
            <a:blip r:embed="rId4">
              <a:alphaModFix/>
            </a:blip>
            <a:stretch>
              <a:fillRect/>
            </a:stretch>
          </a:blipFill>
          <a:ln>
            <a:noFill/>
          </a:ln>
        </p:spPr>
      </p:sp>
      <p:sp>
        <p:nvSpPr>
          <p:cNvPr id="120" name="Shape 120">
            <a:hlinkClick r:id="rId5"/>
          </p:cNvPr>
          <p:cNvSpPr/>
          <p:nvPr/>
        </p:nvSpPr>
        <p:spPr>
          <a:xfrm>
            <a:off x="4260300" y="1268725"/>
            <a:ext cx="4572000" cy="3429000"/>
          </a:xfrm>
          <a:prstGeom prst="rect">
            <a:avLst/>
          </a:prstGeom>
          <a:blipFill>
            <a:blip r:embed="rId6">
              <a:alphaModFix/>
            </a:blip>
            <a:stretch>
              <a:fillRect/>
            </a:stretch>
          </a:blipFill>
          <a:ln>
            <a:noFill/>
          </a:ln>
        </p:spPr>
      </p:sp>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dirty="0"/>
              <a:t>Problem </a:t>
            </a:r>
            <a:r>
              <a:rPr lang="en-US" dirty="0" smtClean="0"/>
              <a:t>W</a:t>
            </a:r>
            <a:r>
              <a:rPr lang="en" dirty="0" smtClean="0"/>
              <a:t>e </a:t>
            </a:r>
            <a:r>
              <a:rPr lang="en-US" dirty="0"/>
              <a:t>F</a:t>
            </a:r>
            <a:r>
              <a:rPr lang="en" dirty="0" smtClean="0"/>
              <a:t>aced </a:t>
            </a:r>
            <a:r>
              <a:rPr lang="en" dirty="0"/>
              <a:t>in </a:t>
            </a:r>
            <a:r>
              <a:rPr lang="en-US" dirty="0" smtClean="0"/>
              <a:t>N</a:t>
            </a:r>
            <a:r>
              <a:rPr lang="en" dirty="0" smtClean="0"/>
              <a:t>etwork </a:t>
            </a:r>
            <a:endParaRPr lang="en" dirty="0"/>
          </a:p>
          <a:p>
            <a:pPr lvl="0">
              <a:spcBef>
                <a:spcPts val="0"/>
              </a:spcBef>
              <a:buNone/>
            </a:pPr>
            <a:endParaRPr dirty="0"/>
          </a:p>
        </p:txBody>
      </p:sp>
      <p:sp>
        <p:nvSpPr>
          <p:cNvPr id="126" name="Shape 126"/>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a:spcBef>
                <a:spcPts val="0"/>
              </a:spcBef>
              <a:buNone/>
            </a:pPr>
            <a:r>
              <a:rPr lang="en"/>
              <a:t>1. Asynchronous read and write leads to misbehavior of Javascript function</a:t>
            </a:r>
          </a:p>
          <a:p>
            <a:pPr lvl="0" rtl="0">
              <a:spcBef>
                <a:spcPts val="0"/>
              </a:spcBef>
              <a:buNone/>
            </a:pPr>
            <a:r>
              <a:rPr lang="en"/>
              <a:t>2. Network delay results in asynchronization, doesn’t need </a:t>
            </a:r>
            <a:r>
              <a:rPr lang="en">
                <a:latin typeface="Courier New"/>
                <a:ea typeface="Courier New"/>
                <a:cs typeface="Courier New"/>
                <a:sym typeface="Courier New"/>
              </a:rPr>
              <a:t>sleep()</a:t>
            </a:r>
            <a:r>
              <a:rPr lang="en"/>
              <a:t> here</a:t>
            </a:r>
          </a:p>
          <a:p>
            <a:pPr lvl="0" rtl="0">
              <a:spcBef>
                <a:spcPts val="0"/>
              </a:spcBef>
              <a:buNone/>
            </a:pPr>
            <a:r>
              <a:rPr lang="en"/>
              <a:t>3. Unstable network environment may results in packet drop, the filament has no reaction</a:t>
            </a:r>
          </a:p>
          <a:p>
            <a:pPr lvl="0" rtl="0">
              <a:spcBef>
                <a:spcPts val="0"/>
              </a:spcBef>
              <a:buNone/>
            </a:pPr>
            <a:r>
              <a:rPr lang="en"/>
              <a:t>4. When having two filaments connected, the 6LoWPAN buffer   can more easily to get overflow and timeout</a:t>
            </a:r>
          </a:p>
          <a:p>
            <a:pPr lvl="0">
              <a:spcBef>
                <a:spcPts val="0"/>
              </a:spcBef>
              <a:buNone/>
            </a:pPr>
            <a:endParaRPr/>
          </a:p>
        </p:txBody>
      </p:sp>
    </p:spTree>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dirty="0"/>
              <a:t>Experiment </a:t>
            </a:r>
            <a:r>
              <a:rPr lang="en-US" dirty="0" smtClean="0"/>
              <a:t>D</a:t>
            </a:r>
            <a:r>
              <a:rPr lang="en" dirty="0" smtClean="0"/>
              <a:t>emo </a:t>
            </a:r>
            <a:r>
              <a:rPr lang="en" dirty="0"/>
              <a:t>2</a:t>
            </a:r>
          </a:p>
        </p:txBody>
      </p:sp>
      <p:sp>
        <p:nvSpPr>
          <p:cNvPr id="132" name="Shape 132"/>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a:spcBef>
                <a:spcPts val="0"/>
              </a:spcBef>
              <a:buNone/>
            </a:pPr>
            <a:endParaRPr/>
          </a:p>
        </p:txBody>
      </p:sp>
      <p:sp>
        <p:nvSpPr>
          <p:cNvPr id="133" name="Shape 133">
            <a:hlinkClick r:id="rId3"/>
          </p:cNvPr>
          <p:cNvSpPr/>
          <p:nvPr/>
        </p:nvSpPr>
        <p:spPr>
          <a:xfrm>
            <a:off x="485700" y="1184275"/>
            <a:ext cx="4572000" cy="3429000"/>
          </a:xfrm>
          <a:prstGeom prst="rect">
            <a:avLst/>
          </a:prstGeom>
          <a:blipFill>
            <a:blip r:embed="rId4">
              <a:alphaModFix/>
            </a:blip>
            <a:stretch>
              <a:fillRect/>
            </a:stretch>
          </a:blipFill>
          <a:ln>
            <a:noFill/>
          </a:ln>
        </p:spPr>
      </p:sp>
      <p:sp>
        <p:nvSpPr>
          <p:cNvPr id="134" name="Shape 134"/>
          <p:cNvSpPr txBox="1"/>
          <p:nvPr/>
        </p:nvSpPr>
        <p:spPr>
          <a:xfrm>
            <a:off x="5758000" y="1524850"/>
            <a:ext cx="2674200" cy="512100"/>
          </a:xfrm>
          <a:prstGeom prst="rect">
            <a:avLst/>
          </a:prstGeom>
          <a:noFill/>
          <a:ln>
            <a:noFill/>
          </a:ln>
        </p:spPr>
        <p:txBody>
          <a:bodyPr lIns="91425" tIns="91425" rIns="91425" bIns="91425" anchor="t" anchorCtr="0">
            <a:noAutofit/>
          </a:bodyPr>
          <a:lstStyle/>
          <a:p>
            <a:pPr lvl="0">
              <a:spcBef>
                <a:spcPts val="0"/>
              </a:spcBef>
              <a:buNone/>
            </a:pPr>
            <a:r>
              <a:rPr lang="en">
                <a:latin typeface="Source Code Pro"/>
                <a:ea typeface="Source Code Pro"/>
                <a:cs typeface="Source Code Pro"/>
                <a:sym typeface="Source Code Pro"/>
              </a:rPr>
              <a:t>Recorder.py:</a:t>
            </a:r>
          </a:p>
          <a:p>
            <a:pPr lvl="0">
              <a:spcBef>
                <a:spcPts val="0"/>
              </a:spcBef>
              <a:buNone/>
            </a:pPr>
            <a:r>
              <a:rPr lang="en">
                <a:latin typeface="Source Code Pro"/>
                <a:ea typeface="Source Code Pro"/>
                <a:cs typeface="Source Code Pro"/>
                <a:sym typeface="Source Code Pro"/>
              </a:rPr>
              <a:t>	Get streaming music sound</a:t>
            </a:r>
          </a:p>
          <a:p>
            <a:pPr lvl="0">
              <a:spcBef>
                <a:spcPts val="0"/>
              </a:spcBef>
              <a:buNone/>
            </a:pPr>
            <a:endParaRPr>
              <a:latin typeface="Source Code Pro"/>
              <a:ea typeface="Source Code Pro"/>
              <a:cs typeface="Source Code Pro"/>
              <a:sym typeface="Source Code Pro"/>
            </a:endParaRPr>
          </a:p>
          <a:p>
            <a:pPr lvl="0">
              <a:spcBef>
                <a:spcPts val="0"/>
              </a:spcBef>
              <a:buNone/>
            </a:pPr>
            <a:r>
              <a:rPr lang="en">
                <a:latin typeface="Source Code Pro"/>
                <a:ea typeface="Source Code Pro"/>
                <a:cs typeface="Source Code Pro"/>
                <a:sym typeface="Source Code Pro"/>
              </a:rPr>
              <a:t>Visualizer.py:</a:t>
            </a:r>
          </a:p>
          <a:p>
            <a:pPr lvl="0">
              <a:spcBef>
                <a:spcPts val="0"/>
              </a:spcBef>
              <a:buNone/>
            </a:pPr>
            <a:r>
              <a:rPr lang="en"/>
              <a:t>	</a:t>
            </a:r>
            <a:r>
              <a:rPr lang="en">
                <a:latin typeface="Source Code Pro"/>
                <a:ea typeface="Source Code Pro"/>
                <a:cs typeface="Source Code Pro"/>
                <a:sym typeface="Source Code Pro"/>
              </a:rPr>
              <a:t>Call Recorder.py and map each frequency range to each picture</a:t>
            </a:r>
            <a:r>
              <a:rPr lang="en"/>
              <a:t> </a:t>
            </a:r>
          </a:p>
          <a:p>
            <a:pPr lvl="0">
              <a:spcBef>
                <a:spcPts val="0"/>
              </a:spcBef>
              <a:buNone/>
            </a:pPr>
            <a:endParaRPr/>
          </a:p>
          <a:p>
            <a:pPr lvl="0">
              <a:spcBef>
                <a:spcPts val="0"/>
              </a:spcBef>
              <a:buNone/>
            </a:pPr>
            <a:r>
              <a:rPr lang="en">
                <a:latin typeface="Source Code Pro"/>
                <a:ea typeface="Source Code Pro"/>
                <a:cs typeface="Source Code Pro"/>
                <a:sym typeface="Source Code Pro"/>
              </a:rPr>
              <a:t>Python library:</a:t>
            </a:r>
          </a:p>
          <a:p>
            <a:pPr lvl="0">
              <a:spcBef>
                <a:spcPts val="0"/>
              </a:spcBef>
              <a:buNone/>
            </a:pPr>
            <a:r>
              <a:rPr lang="en">
                <a:latin typeface="Source Code Pro"/>
                <a:ea typeface="Source Code Pro"/>
                <a:cs typeface="Source Code Pro"/>
                <a:sym typeface="Source Code Pro"/>
              </a:rPr>
              <a:t>Pygame</a:t>
            </a:r>
          </a:p>
          <a:p>
            <a:pPr lvl="0">
              <a:spcBef>
                <a:spcPts val="0"/>
              </a:spcBef>
              <a:buNone/>
            </a:pPr>
            <a:r>
              <a:rPr lang="en">
                <a:latin typeface="Source Code Pro"/>
                <a:ea typeface="Source Code Pro"/>
                <a:cs typeface="Source Code Pro"/>
                <a:sym typeface="Source Code Pro"/>
              </a:rPr>
              <a:t>Pyaudio</a:t>
            </a:r>
          </a:p>
          <a:p>
            <a:pPr lvl="0">
              <a:spcBef>
                <a:spcPts val="0"/>
              </a:spcBef>
              <a:buNone/>
            </a:pPr>
            <a:endParaRPr/>
          </a:p>
        </p:txBody>
      </p:sp>
    </p:spTree>
  </p:cSld>
  <p:clrMapOvr>
    <a:masterClrMapping/>
  </p:clrMapOvr>
  <p:transition xmlns:p14="http://schemas.microsoft.com/office/powerpoint/2010/mai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dirty="0"/>
              <a:t>Future </a:t>
            </a:r>
            <a:r>
              <a:rPr lang="en-US" dirty="0" smtClean="0"/>
              <a:t>W</a:t>
            </a:r>
            <a:r>
              <a:rPr lang="en" dirty="0" smtClean="0"/>
              <a:t>ork</a:t>
            </a:r>
            <a:endParaRPr lang="en" dirty="0"/>
          </a:p>
        </p:txBody>
      </p:sp>
      <p:sp>
        <p:nvSpPr>
          <p:cNvPr id="140" name="Shape 140"/>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a:spcBef>
                <a:spcPts val="0"/>
              </a:spcBef>
              <a:buNone/>
            </a:pPr>
            <a:r>
              <a:rPr lang="en"/>
              <a:t>Running the detection and extraction part on cloud?</a:t>
            </a:r>
          </a:p>
          <a:p>
            <a:pPr lvl="0">
              <a:spcBef>
                <a:spcPts val="0"/>
              </a:spcBef>
              <a:buNone/>
            </a:pPr>
            <a:r>
              <a:rPr lang="en"/>
              <a:t>Using an array of filaments?</a:t>
            </a:r>
          </a:p>
          <a:p>
            <a:pPr lvl="0">
              <a:spcBef>
                <a:spcPts val="0"/>
              </a:spcBef>
              <a:buNone/>
            </a:pPr>
            <a:r>
              <a:rPr lang="en"/>
              <a:t>Enabling streaming reading?</a:t>
            </a:r>
          </a:p>
          <a:p>
            <a:pPr lvl="0">
              <a:spcBef>
                <a:spcPts val="0"/>
              </a:spcBef>
              <a:buNone/>
            </a:pPr>
            <a:r>
              <a:rPr lang="en"/>
              <a:t>Decreasing the delay between the controller and the device</a:t>
            </a:r>
          </a:p>
          <a:p>
            <a:pPr lvl="0">
              <a:spcBef>
                <a:spcPts val="0"/>
              </a:spcBef>
              <a:buNone/>
            </a:pPr>
            <a:r>
              <a:rPr lang="en"/>
              <a:t>Increasing network buffer</a:t>
            </a:r>
          </a:p>
          <a:p>
            <a:pPr lvl="0">
              <a:spcBef>
                <a:spcPts val="0"/>
              </a:spcBef>
              <a:buNone/>
            </a:pPr>
            <a:r>
              <a:rPr lang="en"/>
              <a:t> </a:t>
            </a:r>
          </a:p>
          <a:p>
            <a:pPr lvl="0">
              <a:spcBef>
                <a:spcPts val="0"/>
              </a:spcBef>
              <a:buNone/>
            </a:pPr>
            <a:endParaRPr/>
          </a:p>
        </p:txBody>
      </p:sp>
    </p:spTree>
  </p:cSld>
  <p:clrMapOvr>
    <a:masterClrMapping/>
  </p:clrMapOvr>
  <p:transition xmlns:p14="http://schemas.microsoft.com/office/powerpoint/2010/mai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dirty="0"/>
              <a:t>Software and </a:t>
            </a:r>
            <a:r>
              <a:rPr lang="en-US" dirty="0" smtClean="0"/>
              <a:t>H</a:t>
            </a:r>
            <a:r>
              <a:rPr lang="en" dirty="0" smtClean="0"/>
              <a:t>ardware </a:t>
            </a:r>
            <a:r>
              <a:rPr lang="en-US" dirty="0"/>
              <a:t>S</a:t>
            </a:r>
            <a:r>
              <a:rPr lang="en" dirty="0" smtClean="0"/>
              <a:t>upport</a:t>
            </a:r>
            <a:endParaRPr lang="en" dirty="0"/>
          </a:p>
        </p:txBody>
      </p:sp>
      <p:sp>
        <p:nvSpPr>
          <p:cNvPr id="146" name="Shape 146"/>
          <p:cNvSpPr txBox="1">
            <a:spLocks noGrp="1"/>
          </p:cNvSpPr>
          <p:nvPr>
            <p:ph type="body" idx="1"/>
          </p:nvPr>
        </p:nvSpPr>
        <p:spPr>
          <a:xfrm>
            <a:off x="311700" y="1093850"/>
            <a:ext cx="8520600" cy="3340200"/>
          </a:xfrm>
          <a:prstGeom prst="rect">
            <a:avLst/>
          </a:prstGeom>
        </p:spPr>
        <p:txBody>
          <a:bodyPr lIns="91425" tIns="91425" rIns="91425" bIns="91425" anchor="t" anchorCtr="0">
            <a:noAutofit/>
          </a:bodyPr>
          <a:lstStyle/>
          <a:p>
            <a:pPr lvl="0">
              <a:spcBef>
                <a:spcPts val="0"/>
              </a:spcBef>
              <a:spcAft>
                <a:spcPts val="0"/>
              </a:spcAft>
              <a:buNone/>
            </a:pPr>
            <a:r>
              <a:rPr lang="en" sz="1400" dirty="0">
                <a:solidFill>
                  <a:srgbClr val="000000"/>
                </a:solidFill>
              </a:rPr>
              <a:t>Language used:</a:t>
            </a:r>
          </a:p>
          <a:p>
            <a:pPr lvl="0">
              <a:spcBef>
                <a:spcPts val="0"/>
              </a:spcBef>
              <a:spcAft>
                <a:spcPts val="0"/>
              </a:spcAft>
              <a:buNone/>
            </a:pPr>
            <a:r>
              <a:rPr lang="en" sz="1400" dirty="0">
                <a:solidFill>
                  <a:srgbClr val="000000"/>
                </a:solidFill>
              </a:rPr>
              <a:t>Python, Javascript</a:t>
            </a:r>
          </a:p>
          <a:p>
            <a:pPr lvl="0">
              <a:spcBef>
                <a:spcPts val="0"/>
              </a:spcBef>
              <a:spcAft>
                <a:spcPts val="0"/>
              </a:spcAft>
              <a:buNone/>
            </a:pPr>
            <a:endParaRPr sz="1400" dirty="0">
              <a:solidFill>
                <a:srgbClr val="000000"/>
              </a:solidFill>
            </a:endParaRPr>
          </a:p>
          <a:p>
            <a:pPr lvl="0">
              <a:spcBef>
                <a:spcPts val="0"/>
              </a:spcBef>
              <a:spcAft>
                <a:spcPts val="0"/>
              </a:spcAft>
              <a:buNone/>
            </a:pPr>
            <a:r>
              <a:rPr lang="en" sz="1400" dirty="0">
                <a:solidFill>
                  <a:srgbClr val="000000"/>
                </a:solidFill>
              </a:rPr>
              <a:t>Software support:</a:t>
            </a:r>
          </a:p>
          <a:p>
            <a:pPr lvl="0">
              <a:spcBef>
                <a:spcPts val="0"/>
              </a:spcBef>
              <a:spcAft>
                <a:spcPts val="0"/>
              </a:spcAft>
              <a:buNone/>
            </a:pPr>
            <a:r>
              <a:rPr lang="en" sz="1400" dirty="0">
                <a:solidFill>
                  <a:srgbClr val="000000"/>
                </a:solidFill>
              </a:rPr>
              <a:t>Python 2.7.3, Node v4.3.1, gcc 4.8.1, g++ 4.8.1</a:t>
            </a:r>
          </a:p>
          <a:p>
            <a:pPr lvl="0">
              <a:spcBef>
                <a:spcPts val="0"/>
              </a:spcBef>
              <a:spcAft>
                <a:spcPts val="0"/>
              </a:spcAft>
              <a:buNone/>
            </a:pPr>
            <a:endParaRPr sz="1400" dirty="0">
              <a:solidFill>
                <a:srgbClr val="000000"/>
              </a:solidFill>
            </a:endParaRPr>
          </a:p>
          <a:p>
            <a:pPr lvl="0">
              <a:spcBef>
                <a:spcPts val="0"/>
              </a:spcBef>
              <a:spcAft>
                <a:spcPts val="0"/>
              </a:spcAft>
              <a:buNone/>
            </a:pPr>
            <a:r>
              <a:rPr lang="en" sz="1400" dirty="0">
                <a:solidFill>
                  <a:srgbClr val="000000"/>
                </a:solidFill>
              </a:rPr>
              <a:t>Operating System support:</a:t>
            </a:r>
          </a:p>
          <a:p>
            <a:pPr lvl="0">
              <a:spcBef>
                <a:spcPts val="0"/>
              </a:spcBef>
              <a:spcAft>
                <a:spcPts val="0"/>
              </a:spcAft>
              <a:buNone/>
            </a:pPr>
            <a:r>
              <a:rPr lang="en" sz="1400" dirty="0">
                <a:solidFill>
                  <a:srgbClr val="000000"/>
                </a:solidFill>
              </a:rPr>
              <a:t>Ubuntu 12.04 or higher</a:t>
            </a:r>
          </a:p>
          <a:p>
            <a:pPr lvl="0">
              <a:spcBef>
                <a:spcPts val="0"/>
              </a:spcBef>
              <a:spcAft>
                <a:spcPts val="0"/>
              </a:spcAft>
              <a:buNone/>
            </a:pPr>
            <a:endParaRPr sz="1400" dirty="0">
              <a:solidFill>
                <a:srgbClr val="000000"/>
              </a:solidFill>
            </a:endParaRPr>
          </a:p>
          <a:p>
            <a:pPr lvl="0">
              <a:spcBef>
                <a:spcPts val="0"/>
              </a:spcBef>
              <a:spcAft>
                <a:spcPts val="0"/>
              </a:spcAft>
              <a:buNone/>
            </a:pPr>
            <a:r>
              <a:rPr lang="en" sz="1400" dirty="0">
                <a:solidFill>
                  <a:srgbClr val="000000"/>
                </a:solidFill>
              </a:rPr>
              <a:t>Platform support:</a:t>
            </a:r>
          </a:p>
          <a:p>
            <a:pPr lvl="0">
              <a:spcBef>
                <a:spcPts val="0"/>
              </a:spcBef>
              <a:spcAft>
                <a:spcPts val="0"/>
              </a:spcAft>
              <a:buNone/>
            </a:pPr>
            <a:r>
              <a:rPr lang="en" sz="1400" dirty="0">
                <a:solidFill>
                  <a:srgbClr val="000000"/>
                </a:solidFill>
              </a:rPr>
              <a:t>deviceJS + modules</a:t>
            </a:r>
          </a:p>
          <a:p>
            <a:pPr lvl="0">
              <a:spcBef>
                <a:spcPts val="0"/>
              </a:spcBef>
              <a:spcAft>
                <a:spcPts val="0"/>
              </a:spcAft>
              <a:buNone/>
            </a:pPr>
            <a:endParaRPr sz="1400" dirty="0">
              <a:solidFill>
                <a:srgbClr val="000000"/>
              </a:solidFill>
            </a:endParaRPr>
          </a:p>
          <a:p>
            <a:pPr lvl="0">
              <a:spcBef>
                <a:spcPts val="0"/>
              </a:spcBef>
              <a:spcAft>
                <a:spcPts val="0"/>
              </a:spcAft>
              <a:buNone/>
            </a:pPr>
            <a:r>
              <a:rPr lang="en" sz="1400" dirty="0">
                <a:solidFill>
                  <a:srgbClr val="000000"/>
                </a:solidFill>
              </a:rPr>
              <a:t>Hardware support:</a:t>
            </a:r>
          </a:p>
          <a:p>
            <a:pPr lvl="0">
              <a:spcBef>
                <a:spcPts val="0"/>
              </a:spcBef>
              <a:spcAft>
                <a:spcPts val="0"/>
              </a:spcAft>
              <a:buNone/>
            </a:pPr>
            <a:r>
              <a:rPr lang="en" sz="1400" dirty="0">
                <a:solidFill>
                  <a:srgbClr val="000000"/>
                </a:solidFill>
              </a:rPr>
              <a:t>WigWag devices(filament), USB cable A-Male to B-Male</a:t>
            </a: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Introduction</a:t>
            </a:r>
          </a:p>
        </p:txBody>
      </p:sp>
      <p:sp>
        <p:nvSpPr>
          <p:cNvPr id="64" name="Shape 64"/>
          <p:cNvSpPr txBox="1">
            <a:spLocks noGrp="1"/>
          </p:cNvSpPr>
          <p:nvPr>
            <p:ph type="body" idx="1"/>
          </p:nvPr>
        </p:nvSpPr>
        <p:spPr>
          <a:xfrm>
            <a:off x="311700" y="1228675"/>
            <a:ext cx="3534600" cy="3340200"/>
          </a:xfrm>
          <a:prstGeom prst="rect">
            <a:avLst/>
          </a:prstGeom>
        </p:spPr>
        <p:txBody>
          <a:bodyPr lIns="91425" tIns="91425" rIns="91425" bIns="91425" anchor="t" anchorCtr="0">
            <a:noAutofit/>
          </a:bodyPr>
          <a:lstStyle/>
          <a:p>
            <a:pPr lvl="0">
              <a:spcBef>
                <a:spcPts val="0"/>
              </a:spcBef>
              <a:buNone/>
            </a:pPr>
            <a:r>
              <a:rPr lang="en"/>
              <a:t>The interaction of visual art and computer science </a:t>
            </a:r>
          </a:p>
          <a:p>
            <a:pPr lvl="0">
              <a:spcBef>
                <a:spcPts val="0"/>
              </a:spcBef>
              <a:buNone/>
            </a:pPr>
            <a:r>
              <a:rPr lang="en"/>
              <a:t>Apply the characteristics of music to the characteristics of filament</a:t>
            </a:r>
          </a:p>
        </p:txBody>
      </p:sp>
      <p:pic>
        <p:nvPicPr>
          <p:cNvPr id="65" name="Shape 65"/>
          <p:cNvPicPr preferRelativeResize="0"/>
          <p:nvPr/>
        </p:nvPicPr>
        <p:blipFill>
          <a:blip r:embed="rId3">
            <a:alphaModFix/>
          </a:blip>
          <a:stretch>
            <a:fillRect/>
          </a:stretch>
        </p:blipFill>
        <p:spPr>
          <a:xfrm>
            <a:off x="3766599" y="719137"/>
            <a:ext cx="5111225" cy="3705225"/>
          </a:xfrm>
          <a:prstGeom prst="rect">
            <a:avLst/>
          </a:prstGeom>
          <a:noFill/>
          <a:ln>
            <a:noFill/>
          </a:ln>
        </p:spPr>
      </p:pic>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dirty="0"/>
              <a:t>Modules </a:t>
            </a:r>
            <a:r>
              <a:rPr lang="en-US" dirty="0"/>
              <a:t>A</a:t>
            </a:r>
            <a:r>
              <a:rPr lang="en" dirty="0" smtClean="0"/>
              <a:t>rchitectur</a:t>
            </a:r>
            <a:r>
              <a:rPr lang="en-US" dirty="0" smtClean="0"/>
              <a:t>e</a:t>
            </a:r>
            <a:r>
              <a:rPr lang="en" dirty="0" smtClean="0"/>
              <a:t> </a:t>
            </a:r>
            <a:endParaRPr lang="en" dirty="0"/>
          </a:p>
        </p:txBody>
      </p:sp>
      <p:sp>
        <p:nvSpPr>
          <p:cNvPr id="71" name="Shape 71"/>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a:spcBef>
                <a:spcPts val="0"/>
              </a:spcBef>
              <a:buNone/>
            </a:pPr>
            <a:endParaRPr dirty="0"/>
          </a:p>
        </p:txBody>
      </p:sp>
      <p:pic>
        <p:nvPicPr>
          <p:cNvPr id="72" name="Shape 72"/>
          <p:cNvPicPr preferRelativeResize="0"/>
          <p:nvPr/>
        </p:nvPicPr>
        <p:blipFill>
          <a:blip r:embed="rId3">
            <a:alphaModFix/>
          </a:blip>
          <a:stretch>
            <a:fillRect/>
          </a:stretch>
        </p:blipFill>
        <p:spPr>
          <a:xfrm>
            <a:off x="1217550" y="1093849"/>
            <a:ext cx="6162675" cy="3475025"/>
          </a:xfrm>
          <a:prstGeom prst="rect">
            <a:avLst/>
          </a:prstGeom>
          <a:noFill/>
          <a:ln>
            <a:noFill/>
          </a:ln>
        </p:spPr>
      </p:pic>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US" dirty="0"/>
              <a:t>P</a:t>
            </a:r>
            <a:r>
              <a:rPr lang="en" dirty="0" smtClean="0"/>
              <a:t>rinciple</a:t>
            </a:r>
            <a:endParaRPr lang="en" dirty="0"/>
          </a:p>
        </p:txBody>
      </p:sp>
      <p:sp>
        <p:nvSpPr>
          <p:cNvPr id="78" name="Shape 78"/>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marL="457200" lvl="0" indent="-228600" rtl="0">
              <a:spcBef>
                <a:spcPts val="0"/>
              </a:spcBef>
              <a:buAutoNum type="arabicPeriod"/>
            </a:pPr>
            <a:r>
              <a:rPr lang="en"/>
              <a:t>Frequency and amplitude detection and extraction of music</a:t>
            </a:r>
          </a:p>
          <a:p>
            <a:pPr marL="457200" lvl="0" indent="-228600" rtl="0">
              <a:spcBef>
                <a:spcPts val="0"/>
              </a:spcBef>
              <a:buAutoNum type="arabicPeriod"/>
            </a:pPr>
            <a:r>
              <a:rPr lang="en"/>
              <a:t>Filament changing color and brightness based on the frequency and amplitude</a:t>
            </a:r>
          </a:p>
          <a:p>
            <a:pPr lvl="0" rtl="0">
              <a:spcBef>
                <a:spcPts val="0"/>
              </a:spcBef>
              <a:buNone/>
            </a:pPr>
            <a:endParaRPr/>
          </a:p>
          <a:p>
            <a:pPr lvl="0" rtl="0">
              <a:spcBef>
                <a:spcPts val="0"/>
              </a:spcBef>
              <a:buNone/>
            </a:pPr>
            <a:r>
              <a:rPr lang="en"/>
              <a:t>Relations:</a:t>
            </a:r>
          </a:p>
          <a:p>
            <a:pPr lvl="0" rtl="0">
              <a:spcBef>
                <a:spcPts val="0"/>
              </a:spcBef>
              <a:buNone/>
            </a:pPr>
            <a:r>
              <a:rPr lang="en"/>
              <a:t>frequency--&gt;color</a:t>
            </a:r>
          </a:p>
          <a:p>
            <a:pPr lvl="0">
              <a:spcBef>
                <a:spcPts val="0"/>
              </a:spcBef>
              <a:buNone/>
            </a:pPr>
            <a:r>
              <a:rPr lang="en"/>
              <a:t>amplitude--&gt;brightness</a:t>
            </a:r>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dirty="0"/>
              <a:t>Frequency </a:t>
            </a:r>
            <a:r>
              <a:rPr lang="en-US" dirty="0" smtClean="0"/>
              <a:t>D</a:t>
            </a:r>
            <a:r>
              <a:rPr lang="en" dirty="0" smtClean="0"/>
              <a:t>etection </a:t>
            </a:r>
            <a:r>
              <a:rPr lang="en-US" dirty="0"/>
              <a:t>P</a:t>
            </a:r>
            <a:r>
              <a:rPr lang="en" dirty="0" smtClean="0"/>
              <a:t>latform  </a:t>
            </a:r>
            <a:endParaRPr lang="en" dirty="0"/>
          </a:p>
        </p:txBody>
      </p:sp>
      <p:sp>
        <p:nvSpPr>
          <p:cNvPr id="84" name="Shape 84"/>
          <p:cNvSpPr txBox="1">
            <a:spLocks noGrp="1"/>
          </p:cNvSpPr>
          <p:nvPr>
            <p:ph type="body" idx="1"/>
          </p:nvPr>
        </p:nvSpPr>
        <p:spPr>
          <a:xfrm>
            <a:off x="311700" y="1228675"/>
            <a:ext cx="8520600" cy="3750300"/>
          </a:xfrm>
          <a:prstGeom prst="rect">
            <a:avLst/>
          </a:prstGeom>
        </p:spPr>
        <p:txBody>
          <a:bodyPr lIns="91425" tIns="91425" rIns="91425" bIns="91425" anchor="t" anchorCtr="0">
            <a:noAutofit/>
          </a:bodyPr>
          <a:lstStyle/>
          <a:p>
            <a:pPr lvl="0">
              <a:spcBef>
                <a:spcPts val="0"/>
              </a:spcBef>
              <a:buNone/>
            </a:pPr>
            <a:r>
              <a:rPr lang="en" dirty="0"/>
              <a:t>java--&gt;</a:t>
            </a:r>
            <a:r>
              <a:rPr lang="en" dirty="0" smtClean="0"/>
              <a:t>pyth</a:t>
            </a:r>
            <a:r>
              <a:rPr lang="en-US" dirty="0" smtClean="0"/>
              <a:t>on</a:t>
            </a:r>
            <a:endParaRPr lang="en" dirty="0"/>
          </a:p>
          <a:p>
            <a:pPr lvl="0">
              <a:spcBef>
                <a:spcPts val="0"/>
              </a:spcBef>
              <a:buNone/>
            </a:pPr>
            <a:r>
              <a:rPr lang="en" dirty="0"/>
              <a:t>Java: no fft algorithm </a:t>
            </a:r>
          </a:p>
          <a:p>
            <a:pPr lvl="0">
              <a:spcBef>
                <a:spcPts val="0"/>
              </a:spcBef>
              <a:buNone/>
            </a:pPr>
            <a:r>
              <a:rPr lang="en" dirty="0"/>
              <a:t>Python: pyaudio(play music), wave(read music file), numpy(fft method)</a:t>
            </a:r>
          </a:p>
          <a:p>
            <a:pPr lvl="0">
              <a:spcBef>
                <a:spcPts val="0"/>
              </a:spcBef>
              <a:buNone/>
            </a:pPr>
            <a:r>
              <a:rPr lang="en" dirty="0"/>
              <a:t>Music stored as bytes. Take them out and convert them to float type and also do fft function call, from that output choose the biggest one as the frequency of this chunk. abs(fft()) is the amplitude.  Print out the frequency and amplitude to data.txt file</a:t>
            </a:r>
          </a:p>
          <a:p>
            <a:pPr lvl="0">
              <a:spcBef>
                <a:spcPts val="0"/>
              </a:spcBef>
              <a:buNone/>
            </a:pPr>
            <a:endParaRPr dirty="0"/>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dirty="0"/>
              <a:t>Code </a:t>
            </a:r>
            <a:r>
              <a:rPr lang="en-US" dirty="0" smtClean="0"/>
              <a:t>S</a:t>
            </a:r>
            <a:r>
              <a:rPr lang="en" dirty="0" smtClean="0"/>
              <a:t>nippet</a:t>
            </a:r>
            <a:endParaRPr lang="en" dirty="0"/>
          </a:p>
        </p:txBody>
      </p:sp>
      <p:sp>
        <p:nvSpPr>
          <p:cNvPr id="90" name="Shape 90"/>
          <p:cNvSpPr txBox="1">
            <a:spLocks noGrp="1"/>
          </p:cNvSpPr>
          <p:nvPr>
            <p:ph type="body" idx="1"/>
          </p:nvPr>
        </p:nvSpPr>
        <p:spPr>
          <a:xfrm>
            <a:off x="270550" y="921725"/>
            <a:ext cx="8520600" cy="3999600"/>
          </a:xfrm>
          <a:prstGeom prst="rect">
            <a:avLst/>
          </a:prstGeom>
        </p:spPr>
        <p:txBody>
          <a:bodyPr lIns="91425" tIns="91425" rIns="91425" bIns="91425" anchor="t" anchorCtr="0">
            <a:noAutofit/>
          </a:bodyPr>
          <a:lstStyle/>
          <a:p>
            <a:pPr lvl="0">
              <a:spcBef>
                <a:spcPts val="0"/>
              </a:spcBef>
              <a:buNone/>
            </a:pPr>
            <a:r>
              <a:rPr lang="en"/>
              <a:t>chunk:2048</a:t>
            </a:r>
          </a:p>
        </p:txBody>
      </p:sp>
      <p:pic>
        <p:nvPicPr>
          <p:cNvPr id="91" name="Shape 91"/>
          <p:cNvPicPr preferRelativeResize="0"/>
          <p:nvPr/>
        </p:nvPicPr>
        <p:blipFill>
          <a:blip r:embed="rId3">
            <a:alphaModFix/>
          </a:blip>
          <a:stretch>
            <a:fillRect/>
          </a:stretch>
        </p:blipFill>
        <p:spPr>
          <a:xfrm>
            <a:off x="2344400" y="989750"/>
            <a:ext cx="5295900" cy="1085850"/>
          </a:xfrm>
          <a:prstGeom prst="rect">
            <a:avLst/>
          </a:prstGeom>
          <a:noFill/>
          <a:ln>
            <a:noFill/>
          </a:ln>
        </p:spPr>
      </p:pic>
      <p:pic>
        <p:nvPicPr>
          <p:cNvPr id="92" name="Shape 92"/>
          <p:cNvPicPr preferRelativeResize="0"/>
          <p:nvPr/>
        </p:nvPicPr>
        <p:blipFill>
          <a:blip r:embed="rId4">
            <a:alphaModFix/>
          </a:blip>
          <a:stretch>
            <a:fillRect/>
          </a:stretch>
        </p:blipFill>
        <p:spPr>
          <a:xfrm>
            <a:off x="2123925" y="2131475"/>
            <a:ext cx="6048375" cy="2886849"/>
          </a:xfrm>
          <a:prstGeom prst="rect">
            <a:avLst/>
          </a:prstGeom>
          <a:noFill/>
          <a:ln>
            <a:noFill/>
          </a:ln>
        </p:spPr>
      </p:pic>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dirty="0"/>
              <a:t>Problems </a:t>
            </a:r>
            <a:r>
              <a:rPr lang="en-US" dirty="0" smtClean="0"/>
              <a:t>W</a:t>
            </a:r>
            <a:r>
              <a:rPr lang="en" dirty="0" smtClean="0"/>
              <a:t>e </a:t>
            </a:r>
            <a:r>
              <a:rPr lang="en-US" dirty="0"/>
              <a:t>F</a:t>
            </a:r>
            <a:r>
              <a:rPr lang="en" dirty="0" smtClean="0"/>
              <a:t>aced </a:t>
            </a:r>
            <a:r>
              <a:rPr lang="en" dirty="0"/>
              <a:t>in </a:t>
            </a:r>
            <a:r>
              <a:rPr lang="en-US" dirty="0" smtClean="0"/>
              <a:t>S</a:t>
            </a:r>
            <a:r>
              <a:rPr lang="en" dirty="0" smtClean="0"/>
              <a:t>ignal </a:t>
            </a:r>
            <a:r>
              <a:rPr lang="en-US" dirty="0"/>
              <a:t>P</a:t>
            </a:r>
            <a:r>
              <a:rPr lang="en" dirty="0" smtClean="0"/>
              <a:t>rocessing</a:t>
            </a:r>
            <a:endParaRPr lang="en" dirty="0"/>
          </a:p>
        </p:txBody>
      </p:sp>
      <p:sp>
        <p:nvSpPr>
          <p:cNvPr id="98" name="Shape 98"/>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a:spcBef>
                <a:spcPts val="0"/>
              </a:spcBef>
              <a:buNone/>
            </a:pPr>
            <a:endParaRPr lang="en-US" dirty="0" smtClean="0"/>
          </a:p>
          <a:p>
            <a:pPr lvl="0">
              <a:spcBef>
                <a:spcPts val="0"/>
              </a:spcBef>
              <a:buNone/>
            </a:pPr>
            <a:r>
              <a:rPr lang="en" dirty="0" smtClean="0"/>
              <a:t>1.how </a:t>
            </a:r>
            <a:r>
              <a:rPr lang="en" dirty="0"/>
              <a:t>to detect frequency(fft)</a:t>
            </a:r>
          </a:p>
          <a:p>
            <a:pPr lvl="0">
              <a:spcBef>
                <a:spcPts val="0"/>
              </a:spcBef>
              <a:buNone/>
            </a:pPr>
            <a:r>
              <a:rPr lang="en" dirty="0"/>
              <a:t>2.python packages installation(No space left)</a:t>
            </a:r>
          </a:p>
          <a:p>
            <a:pPr lvl="0">
              <a:spcBef>
                <a:spcPts val="0"/>
              </a:spcBef>
              <a:buNone/>
            </a:pPr>
            <a:r>
              <a:rPr lang="en" dirty="0"/>
              <a:t>3.play music(open file error,EOFError)</a:t>
            </a:r>
          </a:p>
          <a:p>
            <a:pPr lvl="0">
              <a:spcBef>
                <a:spcPts val="0"/>
              </a:spcBef>
              <a:buNone/>
            </a:pPr>
            <a:r>
              <a:rPr lang="en" dirty="0"/>
              <a:t>4.adapt the frequency and amplitude in the matched range</a:t>
            </a:r>
          </a:p>
          <a:p>
            <a:pPr lvl="0">
              <a:spcBef>
                <a:spcPts val="0"/>
              </a:spcBef>
              <a:buNone/>
            </a:pPr>
            <a:endParaRPr dirty="0"/>
          </a:p>
        </p:txBody>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dirty="0" smtClean="0"/>
              <a:t>Device</a:t>
            </a:r>
            <a:r>
              <a:rPr lang="en-US" dirty="0" smtClean="0"/>
              <a:t>JS</a:t>
            </a:r>
            <a:r>
              <a:rPr lang="en" dirty="0" smtClean="0"/>
              <a:t>  </a:t>
            </a:r>
            <a:r>
              <a:rPr lang="en" dirty="0"/>
              <a:t>(filament)</a:t>
            </a:r>
          </a:p>
          <a:p>
            <a:pPr lvl="0">
              <a:spcBef>
                <a:spcPts val="0"/>
              </a:spcBef>
              <a:buNone/>
            </a:pPr>
            <a:endParaRPr dirty="0"/>
          </a:p>
        </p:txBody>
      </p:sp>
      <p:sp>
        <p:nvSpPr>
          <p:cNvPr id="104" name="Shape 104"/>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a:spcBef>
                <a:spcPts val="0"/>
              </a:spcBef>
              <a:buNone/>
            </a:pPr>
            <a:r>
              <a:rPr lang="en"/>
              <a:t>1.From data.txt get frequency and amplitude</a:t>
            </a:r>
          </a:p>
          <a:p>
            <a:pPr lvl="0">
              <a:spcBef>
                <a:spcPts val="0"/>
              </a:spcBef>
              <a:buNone/>
            </a:pPr>
            <a:r>
              <a:rPr lang="en"/>
              <a:t>2.set variable freq and amp to those value</a:t>
            </a:r>
          </a:p>
          <a:p>
            <a:pPr lvl="0">
              <a:spcBef>
                <a:spcPts val="0"/>
              </a:spcBef>
              <a:buNone/>
            </a:pPr>
            <a:r>
              <a:rPr lang="en"/>
              <a:t>3.assign freq to color, amp to brightness, both between 0.0-1.0</a:t>
            </a:r>
          </a:p>
          <a:p>
            <a:pPr lvl="0">
              <a:spcBef>
                <a:spcPts val="0"/>
              </a:spcBef>
              <a:buNone/>
            </a:pPr>
            <a:r>
              <a:rPr lang="en"/>
              <a:t>4.selectByID()--&gt;change color and brightness</a:t>
            </a:r>
          </a:p>
          <a:p>
            <a:pPr lvl="0">
              <a:spcBef>
                <a:spcPts val="0"/>
              </a:spcBef>
              <a:buNone/>
            </a:pPr>
            <a:endParaRPr/>
          </a:p>
          <a:p>
            <a:pPr lvl="0">
              <a:spcBef>
                <a:spcPts val="0"/>
              </a:spcBef>
              <a:buNone/>
            </a:pPr>
            <a:endParaRPr/>
          </a:p>
        </p:txBody>
      </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dirty="0"/>
              <a:t>Code </a:t>
            </a:r>
            <a:r>
              <a:rPr lang="en-US" dirty="0" smtClean="0"/>
              <a:t>S</a:t>
            </a:r>
            <a:r>
              <a:rPr lang="en" dirty="0" smtClean="0"/>
              <a:t>nippet</a:t>
            </a:r>
            <a:endParaRPr lang="en" dirty="0"/>
          </a:p>
        </p:txBody>
      </p:sp>
      <p:sp>
        <p:nvSpPr>
          <p:cNvPr id="110" name="Shape 110"/>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a:spcBef>
                <a:spcPts val="0"/>
              </a:spcBef>
              <a:buNone/>
            </a:pPr>
            <a:endParaRPr/>
          </a:p>
        </p:txBody>
      </p:sp>
      <p:pic>
        <p:nvPicPr>
          <p:cNvPr id="111" name="Shape 111"/>
          <p:cNvPicPr preferRelativeResize="0"/>
          <p:nvPr/>
        </p:nvPicPr>
        <p:blipFill>
          <a:blip r:embed="rId3">
            <a:alphaModFix/>
          </a:blip>
          <a:stretch>
            <a:fillRect/>
          </a:stretch>
        </p:blipFill>
        <p:spPr>
          <a:xfrm>
            <a:off x="245850" y="962850"/>
            <a:ext cx="5286375" cy="4016049"/>
          </a:xfrm>
          <a:prstGeom prst="rect">
            <a:avLst/>
          </a:prstGeom>
          <a:noFill/>
          <a:ln>
            <a:noFill/>
          </a:ln>
        </p:spPr>
      </p:pic>
      <p:pic>
        <p:nvPicPr>
          <p:cNvPr id="112" name="Shape 112"/>
          <p:cNvPicPr preferRelativeResize="0"/>
          <p:nvPr/>
        </p:nvPicPr>
        <p:blipFill>
          <a:blip r:embed="rId4">
            <a:alphaModFix/>
          </a:blip>
          <a:stretch>
            <a:fillRect/>
          </a:stretch>
        </p:blipFill>
        <p:spPr>
          <a:xfrm>
            <a:off x="4087400" y="974725"/>
            <a:ext cx="4825250" cy="4016049"/>
          </a:xfrm>
          <a:prstGeom prst="rect">
            <a:avLst/>
          </a:prstGeom>
          <a:noFill/>
          <a:ln>
            <a:noFill/>
          </a:ln>
        </p:spPr>
      </p:pic>
    </p:spTree>
  </p:cSld>
  <p:clrMapOvr>
    <a:masterClrMapping/>
  </p:clrMapOvr>
  <p:transition xmlns:p14="http://schemas.microsoft.com/office/powerpoint/2010/main" spd="slow">
    <p:cut/>
  </p:transition>
</p:sld>
</file>

<file path=ppt/theme/theme1.xml><?xml version="1.0" encoding="utf-8"?>
<a:theme xmlns:a="http://schemas.openxmlformats.org/drawingml/2006/main" name="beach-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449</Words>
  <Application>Microsoft Macintosh PowerPoint</Application>
  <PresentationFormat>On-screen Show (16:9)</PresentationFormat>
  <Paragraphs>75</Paragraphs>
  <Slides>14</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Amatic SC</vt:lpstr>
      <vt:lpstr>Source Code Pro</vt:lpstr>
      <vt:lpstr>beach-day</vt:lpstr>
      <vt:lpstr>Visual Symphony</vt:lpstr>
      <vt:lpstr>Introduction</vt:lpstr>
      <vt:lpstr>Modules Architecture </vt:lpstr>
      <vt:lpstr>Principle</vt:lpstr>
      <vt:lpstr>Frequency Detection Platform  </vt:lpstr>
      <vt:lpstr>Code Snippet</vt:lpstr>
      <vt:lpstr>Problems We Faced in Signal Processing</vt:lpstr>
      <vt:lpstr>DeviceJS  (filament) </vt:lpstr>
      <vt:lpstr>Code Snippet</vt:lpstr>
      <vt:lpstr>Experiment Demo 1</vt:lpstr>
      <vt:lpstr>Problem We Faced in Network  </vt:lpstr>
      <vt:lpstr>Experiment Demo 2</vt:lpstr>
      <vt:lpstr>Future Work</vt:lpstr>
      <vt:lpstr>Software and Hardware Support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Visual Symphony</dc:title>
  <cp:lastModifiedBy>Ma Yuan</cp:lastModifiedBy>
  <cp:revision>1</cp:revision>
  <dcterms:modified xsi:type="dcterms:W3CDTF">2016-05-10T19:03:00Z</dcterms:modified>
</cp:coreProperties>
</file>